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5" r:id="rId3"/>
    <p:sldId id="259" r:id="rId4"/>
    <p:sldId id="277" r:id="rId5"/>
    <p:sldId id="289" r:id="rId6"/>
    <p:sldId id="267" r:id="rId7"/>
    <p:sldId id="278" r:id="rId8"/>
    <p:sldId id="268" r:id="rId9"/>
    <p:sldId id="279" r:id="rId10"/>
    <p:sldId id="260" r:id="rId11"/>
    <p:sldId id="280" r:id="rId12"/>
    <p:sldId id="261" r:id="rId13"/>
    <p:sldId id="281" r:id="rId14"/>
    <p:sldId id="262" r:id="rId15"/>
    <p:sldId id="290" r:id="rId16"/>
    <p:sldId id="291" r:id="rId17"/>
    <p:sldId id="263" r:id="rId18"/>
    <p:sldId id="283" r:id="rId19"/>
    <p:sldId id="292" r:id="rId20"/>
    <p:sldId id="264" r:id="rId21"/>
    <p:sldId id="293" r:id="rId22"/>
    <p:sldId id="284" r:id="rId23"/>
    <p:sldId id="265" r:id="rId24"/>
    <p:sldId id="294" r:id="rId25"/>
    <p:sldId id="285" r:id="rId26"/>
    <p:sldId id="266" r:id="rId27"/>
    <p:sldId id="286" r:id="rId28"/>
    <p:sldId id="273" r:id="rId29"/>
    <p:sldId id="287" r:id="rId30"/>
    <p:sldId id="276" r:id="rId31"/>
    <p:sldId id="274" r:id="rId32"/>
    <p:sldId id="295" r:id="rId33"/>
    <p:sldId id="29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88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52341A-2261-423D-A8BB-9EB9FBBC092C}" type="datetimeFigureOut">
              <a:rPr lang="en-US" smtClean="0"/>
              <a:pPr/>
              <a:t>2/22/2014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52341A-2261-423D-A8BB-9EB9FBBC092C}" type="datetimeFigureOut">
              <a:rPr lang="en-US" smtClean="0"/>
              <a:pPr/>
              <a:t>2/22/2014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52341A-2261-423D-A8BB-9EB9FBBC092C}" type="datetimeFigureOut">
              <a:rPr lang="en-US" smtClean="0"/>
              <a:pPr/>
              <a:t>2/22/2014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52341A-2261-423D-A8BB-9EB9FBBC092C}" type="datetimeFigureOut">
              <a:rPr lang="en-US" smtClean="0"/>
              <a:pPr/>
              <a:t>2/22/2014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52341A-2261-423D-A8BB-9EB9FBBC092C}" type="datetimeFigureOut">
              <a:rPr lang="en-US" smtClean="0"/>
              <a:pPr/>
              <a:t>2/22/2014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52341A-2261-423D-A8BB-9EB9FBBC092C}" type="datetimeFigureOut">
              <a:rPr lang="en-US" smtClean="0"/>
              <a:pPr/>
              <a:t>2/22/2014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52341A-2261-423D-A8BB-9EB9FBBC092C}" type="datetimeFigureOut">
              <a:rPr lang="en-US" smtClean="0"/>
              <a:pPr/>
              <a:t>2/22/2014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52341A-2261-423D-A8BB-9EB9FBBC092C}" type="datetimeFigureOut">
              <a:rPr lang="en-US" smtClean="0"/>
              <a:pPr/>
              <a:t>2/22/2014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2341A-2261-423D-A8BB-9EB9FBBC092C}" type="datetimeFigureOut">
              <a:rPr lang="en-US" smtClean="0"/>
              <a:pPr/>
              <a:t>2/22/2014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52341A-2261-423D-A8BB-9EB9FBBC092C}" type="datetimeFigureOut">
              <a:rPr lang="en-US" smtClean="0"/>
              <a:pPr/>
              <a:t>2/22/2014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52341A-2261-423D-A8BB-9EB9FBBC092C}" type="datetimeFigureOut">
              <a:rPr lang="en-US" smtClean="0"/>
              <a:pPr/>
              <a:t>2/22/2014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B28E5-CE9B-40FE-B781-CF88DCBB73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52341A-2261-423D-A8BB-9EB9FBBC092C}" type="datetimeFigureOut">
              <a:rPr lang="en-US" smtClean="0"/>
              <a:pPr/>
              <a:t>2/22/2014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B28E5-CE9B-40FE-B781-CF88DCBB73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4.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4.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0">
              <a:schemeClr val="accent6">
                <a:lumMod val="40000"/>
                <a:lumOff val="60000"/>
              </a:schemeClr>
            </a:gs>
            <a:gs pos="17999">
              <a:srgbClr val="FEE7F2"/>
            </a:gs>
            <a:gs pos="36000">
              <a:srgbClr val="FAC77D"/>
            </a:gs>
            <a:gs pos="61000">
              <a:srgbClr val="FBA97D"/>
            </a:gs>
            <a:gs pos="82001">
              <a:srgbClr val="FBD49C"/>
            </a:gs>
            <a:gs pos="100000">
              <a:srgbClr val="FEE7F2"/>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glow rad="228600">
              <a:schemeClr val="accent6">
                <a:satMod val="175000"/>
                <a:alpha val="40000"/>
              </a:schemeClr>
            </a:glow>
          </a:effectLst>
        </p:spPr>
        <p:txBody>
          <a:bodyPr>
            <a:normAutofit/>
          </a:bodyPr>
          <a:lstStyle/>
          <a:p>
            <a:r>
              <a:rPr lang="en-US" sz="6000" u="sng" dirty="0" smtClean="0">
                <a:latin typeface="Algerian" pitchFamily="82" charset="0"/>
              </a:rPr>
              <a:t>Input Devices</a:t>
            </a:r>
            <a:endParaRPr lang="en-US" sz="6000" u="sng" dirty="0">
              <a:latin typeface="Algerian" pitchFamily="82" charset="0"/>
            </a:endParaRPr>
          </a:p>
        </p:txBody>
      </p:sp>
      <p:sp>
        <p:nvSpPr>
          <p:cNvPr id="4" name="Content Placeholder 3"/>
          <p:cNvSpPr>
            <a:spLocks noGrp="1"/>
          </p:cNvSpPr>
          <p:nvPr>
            <p:ph idx="1"/>
          </p:nvPr>
        </p:nvSpPr>
        <p:spPr/>
        <p:txBody>
          <a:bodyPr>
            <a:normAutofit/>
          </a:bodyPr>
          <a:lstStyle/>
          <a:p>
            <a:r>
              <a:rPr lang="en-US" sz="3600" dirty="0" smtClean="0">
                <a:latin typeface="+mj-lt"/>
                <a:ea typeface="+mj-ea"/>
                <a:cs typeface="+mj-cs"/>
              </a:rPr>
              <a:t>Input devices are those devices from which we can input data and instructions into the computers. A number of input devices have been developed.</a:t>
            </a:r>
            <a:endParaRPr lang="en-US" sz="3600" dirty="0">
              <a:latin typeface="+mj-lt"/>
              <a:ea typeface="+mj-ea"/>
              <a:cs typeface="+mj-cs"/>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u="sng" dirty="0" smtClean="0">
                <a:solidFill>
                  <a:schemeClr val="bg1"/>
                </a:solidFill>
                <a:latin typeface="Algerian" pitchFamily="82" charset="0"/>
              </a:rPr>
              <a:t>MOUSE</a:t>
            </a:r>
            <a:endParaRPr lang="en-US" sz="6600" u="sng" dirty="0">
              <a:solidFill>
                <a:schemeClr val="bg1"/>
              </a:solidFill>
              <a:latin typeface="Algerian" pitchFamily="82" charset="0"/>
            </a:endParaRPr>
          </a:p>
        </p:txBody>
      </p:sp>
      <p:sp>
        <p:nvSpPr>
          <p:cNvPr id="3" name="Content Placeholder 2"/>
          <p:cNvSpPr>
            <a:spLocks noGrp="1"/>
          </p:cNvSpPr>
          <p:nvPr>
            <p:ph sz="half" idx="1"/>
          </p:nvPr>
        </p:nvSpPr>
        <p:spPr>
          <a:xfrm>
            <a:off x="381000" y="1524000"/>
            <a:ext cx="4724400" cy="4953000"/>
          </a:xfrm>
        </p:spPr>
        <p:txBody>
          <a:bodyPr>
            <a:normAutofit/>
          </a:bodyPr>
          <a:lstStyle/>
          <a:p>
            <a:pPr algn="just"/>
            <a:r>
              <a:rPr lang="en-US" dirty="0" smtClean="0">
                <a:solidFill>
                  <a:schemeClr val="bg1"/>
                </a:solidFill>
              </a:rPr>
              <a:t>It is a pointing device used to insert instructions into the computers. It is a hand held device that controls the pointer on the screen. It has two buttons viz. left button &amp; right button &amp; one scrolling wheel. With the help of mouse you can draw images, select options &amp; move text &amp; images. </a:t>
            </a:r>
            <a:endParaRPr lang="en-US" dirty="0">
              <a:solidFill>
                <a:schemeClr val="bg1"/>
              </a:solidFill>
            </a:endParaRPr>
          </a:p>
        </p:txBody>
      </p:sp>
      <p:pic>
        <p:nvPicPr>
          <p:cNvPr id="5" name="Content Placeholder 4" descr="graphics-computers-492273.gif"/>
          <p:cNvPicPr>
            <a:picLocks noGrp="1" noChangeAspect="1"/>
          </p:cNvPicPr>
          <p:nvPr>
            <p:ph sz="half" idx="2"/>
          </p:nvPr>
        </p:nvPicPr>
        <p:blipFill>
          <a:blip r:embed="rId2" cstate="print"/>
          <a:stretch>
            <a:fillRect/>
          </a:stretch>
        </p:blipFill>
        <p:spPr>
          <a:xfrm>
            <a:off x="5867400" y="1752600"/>
            <a:ext cx="2454729" cy="15621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descr="graphics-computers-667329.gif"/>
          <p:cNvPicPr>
            <a:picLocks noChangeAspect="1"/>
          </p:cNvPicPr>
          <p:nvPr/>
        </p:nvPicPr>
        <p:blipFill>
          <a:blip r:embed="rId3" cstate="print"/>
          <a:stretch>
            <a:fillRect/>
          </a:stretch>
        </p:blipFill>
        <p:spPr>
          <a:xfrm>
            <a:off x="5334000" y="4343400"/>
            <a:ext cx="3083092" cy="1428750"/>
          </a:xfrm>
          <a:prstGeom prst="rect">
            <a:avLst/>
          </a:prstGeom>
        </p:spPr>
      </p:pic>
    </p:spTree>
  </p:cSld>
  <p:clrMapOvr>
    <a:masterClrMapping/>
  </p:clrMapOvr>
  <p:transition>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cxnSp>
        <p:nvCxnSpPr>
          <p:cNvPr id="32" name="Straight Arrow Connector 3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ox(in)">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63">
                                            <p:txEl>
                                              <p:pRg st="0" end="0"/>
                                            </p:txEl>
                                          </p:spTgt>
                                        </p:tgtEl>
                                        <p:attrNameLst>
                                          <p:attrName>style.visibility</p:attrName>
                                        </p:attrNameLst>
                                      </p:cBhvr>
                                      <p:to>
                                        <p:strVal val="visible"/>
                                      </p:to>
                                    </p:set>
                                    <p:animEffect transition="in" filter="wedge">
                                      <p:cBhvr>
                                        <p:cTn id="12" dur="2000"/>
                                        <p:tgtEl>
                                          <p:spTgt spid="63">
                                            <p:txEl>
                                              <p:pRg st="0" end="0"/>
                                            </p:txEl>
                                          </p:spTgt>
                                        </p:tgtEl>
                                      </p:cBhvr>
                                    </p:animEffect>
                                  </p:childTnLst>
                                </p:cTn>
                              </p:par>
                              <p:par>
                                <p:cTn id="13" presetID="20" presetClass="entr" presetSubtype="0" fill="hold" nodeType="with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animEffect transition="in" filter="wedge">
                                      <p:cBhvr>
                                        <p:cTn id="15" dur="2000"/>
                                        <p:tgtEl>
                                          <p:spTgt spid="6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checkerboard(across)">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scaled="0"/>
          <a:tileRect/>
        </a:gradFill>
        <a:effectLst/>
      </p:bgPr>
    </p:bg>
    <p:spTree>
      <p:nvGrpSpPr>
        <p:cNvPr id="1" name=""/>
        <p:cNvGrpSpPr/>
        <p:nvPr/>
      </p:nvGrpSpPr>
      <p:grpSpPr>
        <a:xfrm>
          <a:off x="0" y="0"/>
          <a:ext cx="0" cy="0"/>
          <a:chOff x="0" y="0"/>
          <a:chExt cx="0" cy="0"/>
        </a:xfrm>
      </p:grpSpPr>
      <p:sp useBgFill="1">
        <p:nvSpPr>
          <p:cNvPr id="2" name="Title 1"/>
          <p:cNvSpPr>
            <a:spLocks noGrp="1"/>
          </p:cNvSpPr>
          <p:nvPr>
            <p:ph type="title"/>
          </p:nvPr>
        </p:nvSpPr>
        <p:spPr>
          <a:ln>
            <a:noFill/>
          </a:ln>
          <a:effectLst>
            <a:outerShdw blurRad="190500" dist="228600" dir="2700000" algn="ctr">
              <a:srgbClr val="000000">
                <a:alpha val="30000"/>
              </a:srgbClr>
            </a:outerShdw>
            <a:reflection blurRad="6350" stA="50000" endA="300" endPos="90000" dist="50800" dir="5400000" sy="-100000" algn="bl" rotWithShape="0"/>
          </a:effectLst>
          <a:scene3d>
            <a:camera prst="orthographicFront">
              <a:rot lat="0" lon="0" rev="0"/>
            </a:camera>
            <a:lightRig rig="glow" dir="t">
              <a:rot lat="0" lon="0" rev="4800000"/>
            </a:lightRig>
          </a:scene3d>
          <a:sp3d prstMaterial="matte">
            <a:bevelT w="127000" h="63500"/>
          </a:sp3d>
        </p:spPr>
        <p:txBody>
          <a:bodyPr/>
          <a:lstStyle/>
          <a:p>
            <a:r>
              <a:rPr lang="en-US" u="sng" dirty="0" smtClean="0">
                <a:latin typeface="Algerian" pitchFamily="82" charset="0"/>
              </a:rPr>
              <a:t>TRADITIONAL MOUSE</a:t>
            </a:r>
            <a:endParaRPr lang="en-US" u="sng" dirty="0">
              <a:latin typeface="Algerian" pitchFamily="82" charset="0"/>
            </a:endParaRPr>
          </a:p>
        </p:txBody>
      </p:sp>
      <p:sp>
        <p:nvSpPr>
          <p:cNvPr id="3" name="Content Placeholder 2"/>
          <p:cNvSpPr>
            <a:spLocks noGrp="1"/>
          </p:cNvSpPr>
          <p:nvPr>
            <p:ph sz="half" idx="1"/>
          </p:nvPr>
        </p:nvSpPr>
        <p:spPr>
          <a:xfrm>
            <a:off x="457200" y="1600200"/>
            <a:ext cx="4648200" cy="4525963"/>
          </a:xfrm>
        </p:spPr>
        <p:txBody>
          <a:bodyPr>
            <a:normAutofit fontScale="92500" lnSpcReduction="10000"/>
          </a:bodyPr>
          <a:lstStyle/>
          <a:p>
            <a:r>
              <a:rPr lang="en-US" dirty="0" smtClean="0"/>
              <a:t>Traditional mouse is used a ball built into the bottom with two small rollers placed two sides of the ball at 90 degree angle from each other.  They spin when the ball rolls. A sensor detects how much each roller spins and sends the information to computer and the pointer on the screen moves into the same direction.</a:t>
            </a:r>
            <a:endParaRPr lang="en-US" dirty="0"/>
          </a:p>
        </p:txBody>
      </p:sp>
      <p:pic>
        <p:nvPicPr>
          <p:cNvPr id="6" name="Picture 5" descr="neon-0015.gif"/>
          <p:cNvPicPr>
            <a:picLocks noChangeAspect="1"/>
          </p:cNvPicPr>
          <p:nvPr/>
        </p:nvPicPr>
        <p:blipFill>
          <a:blip r:embed="rId2" cstate="print"/>
          <a:stretch>
            <a:fillRect/>
          </a:stretch>
        </p:blipFill>
        <p:spPr>
          <a:xfrm>
            <a:off x="0" y="0"/>
            <a:ext cx="1524000" cy="152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ontent Placeholder 4" descr="800px-Logitechms48.jpg"/>
          <p:cNvPicPr>
            <a:picLocks noChangeAspect="1"/>
          </p:cNvPicPr>
          <p:nvPr/>
        </p:nvPicPr>
        <p:blipFill>
          <a:blip r:embed="rId3" cstate="print"/>
          <a:stretch>
            <a:fillRect/>
          </a:stretch>
        </p:blipFill>
        <p:spPr>
          <a:xfrm rot="5400000">
            <a:off x="4432300" y="2146300"/>
            <a:ext cx="5384800" cy="4038600"/>
          </a:xfrm>
          <a:prstGeom prst="rect">
            <a:avLst/>
          </a:prstGeom>
        </p:spPr>
      </p:pic>
      <p:pic>
        <p:nvPicPr>
          <p:cNvPr id="5" name="Content Placeholder 4" descr="graphics-computers-715637.gif"/>
          <p:cNvPicPr>
            <a:picLocks noGrp="1" noChangeAspect="1"/>
          </p:cNvPicPr>
          <p:nvPr>
            <p:ph sz="half" idx="2"/>
          </p:nvPr>
        </p:nvPicPr>
        <p:blipFill>
          <a:blip r:embed="rId4" cstate="print"/>
          <a:stretch>
            <a:fillRect/>
          </a:stretch>
        </p:blipFill>
        <p:spPr>
          <a:xfrm rot="20408245">
            <a:off x="7490745" y="5726"/>
            <a:ext cx="1771650" cy="2240616"/>
          </a:xfrm>
          <a:prstGeom prst="rect">
            <a:avLst/>
          </a:prstGeom>
          <a:ln>
            <a:noFill/>
          </a:ln>
          <a:effectLst>
            <a:outerShdw blurRad="190500" algn="tl" rotWithShape="0">
              <a:srgbClr val="000000">
                <a:alpha val="70000"/>
              </a:srgbClr>
            </a:outerShdw>
          </a:effectLst>
        </p:spPr>
      </p:pic>
    </p:spTree>
  </p:cSld>
  <p:clrMapOvr>
    <a:masterClrMapping/>
  </p:clrMapOvr>
  <p:transition>
    <p:diamon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cxnSp>
        <p:nvCxnSpPr>
          <p:cNvPr id="32" name="Straight Arrow Connector 3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0.25 0.33302 L 0 4.62535E-8 " pathEditMode="relative" rAng="0" ptsTypes="AA">
                                      <p:cBhvr>
                                        <p:cTn id="6" dur="2000" fill="hold"/>
                                        <p:tgtEl>
                                          <p:spTgt spid="33">
                                            <p:txEl>
                                              <p:pRg st="0" end="0"/>
                                            </p:txEl>
                                          </p:spTgt>
                                        </p:tgtEl>
                                        <p:attrNameLst>
                                          <p:attrName>ppt_x</p:attrName>
                                          <p:attrName>ppt_y</p:attrName>
                                        </p:attrNameLst>
                                      </p:cBhvr>
                                      <p:rCtr x="125" y="-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pic>
        <p:nvPicPr>
          <p:cNvPr id="5" name="Content Placeholder 4" descr="hand_on_mouse_PA_md_wm.gif"/>
          <p:cNvPicPr>
            <a:picLocks noGrp="1" noChangeAspect="1"/>
          </p:cNvPicPr>
          <p:nvPr>
            <p:ph sz="half" idx="2"/>
          </p:nvPr>
        </p:nvPicPr>
        <p:blipFill>
          <a:blip r:embed="rId3" cstate="print"/>
          <a:stretch>
            <a:fillRect/>
          </a:stretch>
        </p:blipFill>
        <p:spPr>
          <a:xfrm>
            <a:off x="0" y="0"/>
            <a:ext cx="2095500" cy="2095500"/>
          </a:xfrm>
          <a:prstGeom prst="flowChartDocument">
            <a:avLst/>
          </a:prstGeom>
          <a:ln>
            <a:solidFill>
              <a:schemeClr val="tx1"/>
            </a:solidFill>
          </a:ln>
        </p:spPr>
      </p:pic>
      <p:sp>
        <p:nvSpPr>
          <p:cNvPr id="2" name="Title 1"/>
          <p:cNvSpPr>
            <a:spLocks noGrp="1"/>
          </p:cNvSpPr>
          <p:nvPr>
            <p:ph type="title"/>
          </p:nvPr>
        </p:nvSpPr>
        <p:spPr>
          <a:effectLst>
            <a:glow rad="228600">
              <a:schemeClr val="accent4">
                <a:satMod val="175000"/>
                <a:alpha val="40000"/>
              </a:schemeClr>
            </a:glow>
          </a:effectLst>
        </p:spPr>
        <p:txBody>
          <a:bodyPr>
            <a:normAutofit/>
          </a:bodyPr>
          <a:lstStyle/>
          <a:p>
            <a:r>
              <a:rPr lang="en-US" sz="5400" u="sng" dirty="0" smtClean="0">
                <a:latin typeface="Algerian" pitchFamily="82" charset="0"/>
              </a:rPr>
              <a:t>OPTICAL MOUSE</a:t>
            </a:r>
            <a:endParaRPr lang="en-US" sz="5400" u="sng" dirty="0">
              <a:latin typeface="Algerian" pitchFamily="82" charset="0"/>
            </a:endParaRPr>
          </a:p>
        </p:txBody>
      </p:sp>
      <p:sp>
        <p:nvSpPr>
          <p:cNvPr id="3" name="Content Placeholder 2"/>
          <p:cNvSpPr>
            <a:spLocks noGrp="1"/>
          </p:cNvSpPr>
          <p:nvPr>
            <p:ph sz="half" idx="1"/>
          </p:nvPr>
        </p:nvSpPr>
        <p:spPr>
          <a:xfrm>
            <a:off x="152400" y="1524000"/>
            <a:ext cx="4495800" cy="5181600"/>
          </a:xfrm>
        </p:spPr>
        <p:txBody>
          <a:bodyPr>
            <a:normAutofit lnSpcReduction="10000"/>
          </a:bodyPr>
          <a:lstStyle/>
          <a:p>
            <a:r>
              <a:rPr lang="en-US" dirty="0" smtClean="0"/>
              <a:t>Optical mouse is a advance pointing device that uses a light diode </a:t>
            </a:r>
            <a:r>
              <a:rPr lang="en-US" dirty="0" smtClean="0">
                <a:solidFill>
                  <a:schemeClr val="accent2"/>
                </a:solidFill>
              </a:rPr>
              <a:t>(LED)</a:t>
            </a:r>
            <a:r>
              <a:rPr lang="en-US" sz="2000" dirty="0" smtClean="0"/>
              <a:t>(</a:t>
            </a:r>
            <a:r>
              <a:rPr lang="en-US" sz="2000" i="1" dirty="0" smtClean="0"/>
              <a:t>1)</a:t>
            </a:r>
            <a:r>
              <a:rPr lang="en-US" dirty="0" smtClean="0"/>
              <a:t>, an optical sensor </a:t>
            </a:r>
            <a:r>
              <a:rPr lang="en-US" sz="2000" dirty="0" smtClean="0"/>
              <a:t>(</a:t>
            </a:r>
            <a:r>
              <a:rPr lang="en-US" sz="2000" i="1" dirty="0" smtClean="0"/>
              <a:t>2</a:t>
            </a:r>
            <a:r>
              <a:rPr lang="en-US" sz="2000" dirty="0" smtClean="0"/>
              <a:t>)</a:t>
            </a:r>
            <a:r>
              <a:rPr lang="en-US" dirty="0" smtClean="0"/>
              <a:t> and a digital signal </a:t>
            </a:r>
            <a:r>
              <a:rPr lang="en-US" sz="2000" dirty="0" smtClean="0"/>
              <a:t>(3)</a:t>
            </a:r>
            <a:r>
              <a:rPr lang="en-US" dirty="0" smtClean="0"/>
              <a:t> processing in place of traditional mouse ball. Optical mouse need plan surface to produce high performance efficiency. Each time the mouse is moved, the beam of light is interrupted by the surface.   </a:t>
            </a:r>
            <a:endParaRPr lang="en-US" dirty="0"/>
          </a:p>
        </p:txBody>
      </p:sp>
      <p:pic>
        <p:nvPicPr>
          <p:cNvPr id="7" name="Content Placeholder 4" descr="inside-optical-mouse.jpg"/>
          <p:cNvPicPr>
            <a:picLocks noChangeAspect="1"/>
          </p:cNvPicPr>
          <p:nvPr/>
        </p:nvPicPr>
        <p:blipFill>
          <a:blip r:embed="rId4" cstate="print"/>
          <a:stretch>
            <a:fillRect/>
          </a:stretch>
        </p:blipFill>
        <p:spPr>
          <a:xfrm rot="16200000">
            <a:off x="4076701" y="1790696"/>
            <a:ext cx="5562600" cy="4572002"/>
          </a:xfrm>
          <a:prstGeom prst="rect">
            <a:avLst/>
          </a:prstGeom>
        </p:spPr>
      </p:pic>
      <p:pic>
        <p:nvPicPr>
          <p:cNvPr id="6" name="Picture 5" descr="led optical mouse blue-white 18 ps2.gif"/>
          <p:cNvPicPr>
            <a:picLocks noChangeAspect="1"/>
          </p:cNvPicPr>
          <p:nvPr/>
        </p:nvPicPr>
        <p:blipFill>
          <a:blip r:embed="rId5" cstate="print"/>
          <a:stretch>
            <a:fillRect/>
          </a:stretch>
        </p:blipFill>
        <p:spPr>
          <a:xfrm rot="20944975">
            <a:off x="6692364" y="-470436"/>
            <a:ext cx="2514600" cy="2514600"/>
          </a:xfrm>
          <a:prstGeom prst="rect">
            <a:avLst/>
          </a:prstGeom>
        </p:spPr>
      </p:pic>
    </p:spTree>
  </p:cSld>
  <p:clrMapOvr>
    <a:masterClrMapping/>
  </p:clrMapOvr>
  <p:transition>
    <p:cover dir="l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spTree>
  </p:cSld>
  <p:clrMapOvr>
    <a:masterClrMapping/>
  </p:clrMapOvr>
  <p:transition>
    <p:plu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spTree>
  </p:cSld>
  <p:clrMapOvr>
    <a:masterClrMapping/>
  </p:clrMapOvr>
  <p:transition>
    <p:plu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latin typeface="Algerian" pitchFamily="82" charset="0"/>
              </a:rPr>
              <a:t>JOYSTICK</a:t>
            </a:r>
            <a:endParaRPr lang="en-US" sz="6600" dirty="0">
              <a:latin typeface="Algerian" pitchFamily="82" charset="0"/>
            </a:endParaRPr>
          </a:p>
        </p:txBody>
      </p:sp>
      <p:sp>
        <p:nvSpPr>
          <p:cNvPr id="3" name="Content Placeholder 2"/>
          <p:cNvSpPr>
            <a:spLocks noGrp="1"/>
          </p:cNvSpPr>
          <p:nvPr>
            <p:ph sz="half" idx="1"/>
          </p:nvPr>
        </p:nvSpPr>
        <p:spPr>
          <a:xfrm>
            <a:off x="457200" y="1600200"/>
            <a:ext cx="4953000" cy="4525963"/>
          </a:xfrm>
        </p:spPr>
        <p:txBody>
          <a:bodyPr/>
          <a:lstStyle/>
          <a:p>
            <a:r>
              <a:rPr lang="en-US" dirty="0" smtClean="0"/>
              <a:t>Joystick is a pointing device mostly used for playing games. This is a device used to control the actions in a computer game. It consist of a lever used to move the pointer on the screen and buttons used to select options.</a:t>
            </a:r>
            <a:endParaRPr lang="en-US" dirty="0"/>
          </a:p>
        </p:txBody>
      </p:sp>
      <p:pic>
        <p:nvPicPr>
          <p:cNvPr id="5" name="Content Placeholder 4" descr="graphics-joystick-728497.gif"/>
          <p:cNvPicPr>
            <a:picLocks noGrp="1" noChangeAspect="1"/>
          </p:cNvPicPr>
          <p:nvPr>
            <p:ph sz="half" idx="2"/>
          </p:nvPr>
        </p:nvPicPr>
        <p:blipFill>
          <a:blip r:embed="rId2" cstate="print"/>
          <a:stretch>
            <a:fillRect/>
          </a:stretch>
        </p:blipFill>
        <p:spPr>
          <a:xfrm>
            <a:off x="3581399" y="3733800"/>
            <a:ext cx="2620297" cy="3124200"/>
          </a:xfrm>
        </p:spPr>
      </p:pic>
      <p:pic>
        <p:nvPicPr>
          <p:cNvPr id="6" name="Picture 5" descr="graphics-joystick-253673.gif"/>
          <p:cNvPicPr>
            <a:picLocks noChangeAspect="1"/>
          </p:cNvPicPr>
          <p:nvPr/>
        </p:nvPicPr>
        <p:blipFill>
          <a:blip r:embed="rId3" cstate="print"/>
          <a:stretch>
            <a:fillRect/>
          </a:stretch>
        </p:blipFill>
        <p:spPr>
          <a:xfrm>
            <a:off x="5810250" y="228600"/>
            <a:ext cx="3333750" cy="2667000"/>
          </a:xfrm>
          <a:prstGeom prst="rect">
            <a:avLst/>
          </a:prstGeom>
          <a:ln>
            <a:noFill/>
          </a:ln>
          <a:effectLst>
            <a:outerShdw blurRad="292100" dist="139700" dir="2700000" algn="tl" rotWithShape="0">
              <a:srgbClr val="333333">
                <a:alpha val="65000"/>
              </a:srgbClr>
            </a:outerShdw>
          </a:effectLst>
        </p:spPr>
      </p:pic>
      <p:pic>
        <p:nvPicPr>
          <p:cNvPr id="7" name="Picture 6" descr="graphics-joystick-048416.gif"/>
          <p:cNvPicPr>
            <a:picLocks noChangeAspect="1"/>
          </p:cNvPicPr>
          <p:nvPr/>
        </p:nvPicPr>
        <p:blipFill>
          <a:blip r:embed="rId4" cstate="print"/>
          <a:stretch>
            <a:fillRect/>
          </a:stretch>
        </p:blipFill>
        <p:spPr>
          <a:xfrm rot="545110">
            <a:off x="6310789" y="3289155"/>
            <a:ext cx="2242947" cy="1933575"/>
          </a:xfrm>
          <a:prstGeom prst="rect">
            <a:avLst/>
          </a:prstGeom>
        </p:spPr>
      </p:pic>
      <p:pic>
        <p:nvPicPr>
          <p:cNvPr id="8" name="Picture 7" descr="sw-joystick.jpg"/>
          <p:cNvPicPr>
            <a:picLocks noChangeAspect="1"/>
          </p:cNvPicPr>
          <p:nvPr/>
        </p:nvPicPr>
        <p:blipFill>
          <a:blip r:embed="rId5" cstate="print"/>
          <a:stretch>
            <a:fillRect/>
          </a:stretch>
        </p:blipFill>
        <p:spPr>
          <a:xfrm>
            <a:off x="457200" y="0"/>
            <a:ext cx="1917700" cy="1754492"/>
          </a:xfrm>
          <a:prstGeom prst="rect">
            <a:avLst/>
          </a:prstGeom>
        </p:spPr>
      </p:pic>
    </p:spTree>
  </p:cSld>
  <p:clrMapOvr>
    <a:masterClrMapping/>
  </p:clrMapOvr>
  <p:transition>
    <p:newsfla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spTree>
  </p:cSld>
  <p:clrMapOvr>
    <a:masterClrMapping/>
  </p:clrMapOvr>
  <p:transition>
    <p:plus/>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sp>
        <p:nvSpPr>
          <p:cNvPr id="43" name="TextBox 42"/>
          <p:cNvSpPr txBox="1"/>
          <p:nvPr/>
        </p:nvSpPr>
        <p:spPr>
          <a:xfrm>
            <a:off x="4419600" y="3124200"/>
            <a:ext cx="2286000" cy="400110"/>
          </a:xfrm>
          <a:prstGeom prst="rect">
            <a:avLst/>
          </a:prstGeom>
          <a:noFill/>
        </p:spPr>
        <p:txBody>
          <a:bodyPr wrap="square" rtlCol="0">
            <a:spAutoFit/>
          </a:bodyPr>
          <a:lstStyle/>
          <a:p>
            <a:r>
              <a:rPr lang="en-US" sz="2000" dirty="0" smtClean="0">
                <a:latin typeface="Algerian" pitchFamily="82" charset="0"/>
              </a:rPr>
              <a:t>Touch screen</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wheel(4)">
                                      <p:cBhvr>
                                        <p:cTn id="7" dur="20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104" name="Title 3"/>
          <p:cNvSpPr txBox="1">
            <a:spLocks/>
          </p:cNvSpPr>
          <p:nvPr/>
        </p:nvSpPr>
        <p:spPr>
          <a:xfrm>
            <a:off x="457200" y="3048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b="0" i="0" u="sng" strike="noStrike" kern="1200" cap="none" spc="0" normalizeH="0" baseline="0" noProof="0" smtClean="0">
                <a:ln>
                  <a:noFill/>
                </a:ln>
                <a:solidFill>
                  <a:schemeClr val="tx1"/>
                </a:solidFill>
                <a:effectLst/>
                <a:uLnTx/>
                <a:uFillTx/>
                <a:latin typeface="Algerian" pitchFamily="82" charset="0"/>
                <a:ea typeface="+mj-ea"/>
                <a:cs typeface="+mj-cs"/>
              </a:rPr>
              <a:t>Input devices</a:t>
            </a:r>
            <a:endParaRPr kumimoji="0" lang="en-US" sz="5400" b="0" i="0" u="sng" strike="noStrike" kern="1200" cap="none" spc="0" normalizeH="0" baseline="0" noProof="0" dirty="0">
              <a:ln>
                <a:noFill/>
              </a:ln>
              <a:solidFill>
                <a:schemeClr val="tx1"/>
              </a:solidFill>
              <a:effectLst/>
              <a:uLnTx/>
              <a:uFillTx/>
              <a:latin typeface="Algerian" pitchFamily="82" charset="0"/>
              <a:ea typeface="+mj-ea"/>
              <a:cs typeface="+mj-cs"/>
            </a:endParaRPr>
          </a:p>
        </p:txBody>
      </p:sp>
      <p:cxnSp>
        <p:nvCxnSpPr>
          <p:cNvPr id="105" name="Straight Connector 104"/>
          <p:cNvCxnSpPr/>
          <p:nvPr/>
        </p:nvCxnSpPr>
        <p:spPr>
          <a:xfrm>
            <a:off x="457200" y="2286000"/>
            <a:ext cx="7924800" cy="1588"/>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a:off x="-113506" y="2857500"/>
            <a:ext cx="1142206"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114" name="TextBox 113"/>
          <p:cNvSpPr txBox="1"/>
          <p:nvPr/>
        </p:nvSpPr>
        <p:spPr>
          <a:xfrm>
            <a:off x="3048000" y="3505200"/>
            <a:ext cx="1600200" cy="400110"/>
          </a:xfrm>
          <a:prstGeom prst="rect">
            <a:avLst/>
          </a:prstGeom>
          <a:noFill/>
        </p:spPr>
        <p:txBody>
          <a:bodyPr wrap="square" rtlCol="0">
            <a:spAutoFit/>
          </a:bodyPr>
          <a:lstStyle/>
          <a:p>
            <a:endParaRPr lang="en-US" sz="2000" dirty="0">
              <a:latin typeface="Algerian" pitchFamily="82" charset="0"/>
            </a:endParaRPr>
          </a:p>
        </p:txBody>
      </p:sp>
      <p:sp>
        <p:nvSpPr>
          <p:cNvPr id="115" name="TextBox 114"/>
          <p:cNvSpPr txBox="1"/>
          <p:nvPr/>
        </p:nvSpPr>
        <p:spPr>
          <a:xfrm>
            <a:off x="4419600" y="3124200"/>
            <a:ext cx="2286000" cy="400110"/>
          </a:xfrm>
          <a:prstGeom prst="rect">
            <a:avLst/>
          </a:prstGeom>
          <a:noFill/>
        </p:spPr>
        <p:txBody>
          <a:bodyPr wrap="square" rtlCol="0">
            <a:spAutoFit/>
          </a:bodyPr>
          <a:lstStyle/>
          <a:p>
            <a:endParaRPr lang="en-US" sz="2000" dirty="0">
              <a:latin typeface="Algerian" pitchFamily="82" charset="0"/>
            </a:endParaRPr>
          </a:p>
        </p:txBody>
      </p:sp>
      <p:sp>
        <p:nvSpPr>
          <p:cNvPr id="116" name="TextBox 115"/>
          <p:cNvSpPr txBox="1"/>
          <p:nvPr/>
        </p:nvSpPr>
        <p:spPr>
          <a:xfrm>
            <a:off x="6019800" y="3505200"/>
            <a:ext cx="1752600" cy="400110"/>
          </a:xfrm>
          <a:prstGeom prst="rect">
            <a:avLst/>
          </a:prstGeom>
          <a:noFill/>
        </p:spPr>
        <p:txBody>
          <a:bodyPr wrap="square" rtlCol="0">
            <a:spAutoFit/>
          </a:bodyPr>
          <a:lstStyle/>
          <a:p>
            <a:endParaRPr lang="en-US" sz="2000" dirty="0">
              <a:latin typeface="Algerian" pitchFamily="82" charset="0"/>
            </a:endParaRPr>
          </a:p>
        </p:txBody>
      </p:sp>
      <p:sp>
        <p:nvSpPr>
          <p:cNvPr id="118" name="TextBox 117"/>
          <p:cNvSpPr txBox="1"/>
          <p:nvPr/>
        </p:nvSpPr>
        <p:spPr>
          <a:xfrm>
            <a:off x="0" y="5029200"/>
            <a:ext cx="1447800" cy="369332"/>
          </a:xfrm>
          <a:prstGeom prst="rect">
            <a:avLst/>
          </a:prstGeom>
          <a:noFill/>
        </p:spPr>
        <p:txBody>
          <a:bodyPr wrap="square" rtlCol="0">
            <a:spAutoFit/>
          </a:bodyPr>
          <a:lstStyle/>
          <a:p>
            <a:endParaRPr lang="en-US" dirty="0">
              <a:solidFill>
                <a:schemeClr val="accent2">
                  <a:lumMod val="75000"/>
                </a:schemeClr>
              </a:solidFill>
              <a:latin typeface="Algerian" pitchFamily="82" charset="0"/>
            </a:endParaRPr>
          </a:p>
        </p:txBody>
      </p:sp>
      <p:sp>
        <p:nvSpPr>
          <p:cNvPr id="119" name="TextBox 118"/>
          <p:cNvSpPr txBox="1"/>
          <p:nvPr/>
        </p:nvSpPr>
        <p:spPr>
          <a:xfrm>
            <a:off x="1295400" y="5029201"/>
            <a:ext cx="3200400" cy="369332"/>
          </a:xfrm>
          <a:prstGeom prst="rect">
            <a:avLst/>
          </a:prstGeom>
          <a:noFill/>
        </p:spPr>
        <p:txBody>
          <a:bodyPr wrap="square" rtlCol="0">
            <a:spAutoFit/>
          </a:bodyPr>
          <a:lstStyle/>
          <a:p>
            <a:endParaRPr lang="en-US" dirty="0">
              <a:solidFill>
                <a:schemeClr val="accent4">
                  <a:lumMod val="50000"/>
                </a:schemeClr>
              </a:solidFill>
              <a:latin typeface="Algerian" pitchFamily="82" charset="0"/>
            </a:endParaRPr>
          </a:p>
        </p:txBody>
      </p:sp>
      <p:sp>
        <p:nvSpPr>
          <p:cNvPr id="120" name="TextBox 119"/>
          <p:cNvSpPr txBox="1"/>
          <p:nvPr/>
        </p:nvSpPr>
        <p:spPr>
          <a:xfrm>
            <a:off x="1143000" y="4114800"/>
            <a:ext cx="2590800" cy="369332"/>
          </a:xfrm>
          <a:prstGeom prst="rect">
            <a:avLst/>
          </a:prstGeom>
          <a:noFill/>
        </p:spPr>
        <p:txBody>
          <a:bodyPr wrap="square" rtlCol="0">
            <a:spAutoFit/>
          </a:bodyPr>
          <a:lstStyle/>
          <a:p>
            <a:endParaRPr lang="en-US" dirty="0">
              <a:solidFill>
                <a:schemeClr val="accent6">
                  <a:lumMod val="75000"/>
                </a:schemeClr>
              </a:solidFill>
              <a:latin typeface="Algerian" pitchFamily="82" charset="0"/>
            </a:endParaRPr>
          </a:p>
        </p:txBody>
      </p:sp>
      <p:sp>
        <p:nvSpPr>
          <p:cNvPr id="121" name="TextBox 120"/>
          <p:cNvSpPr txBox="1"/>
          <p:nvPr/>
        </p:nvSpPr>
        <p:spPr>
          <a:xfrm>
            <a:off x="2895600" y="4495800"/>
            <a:ext cx="2057400" cy="369332"/>
          </a:xfrm>
          <a:prstGeom prst="rect">
            <a:avLst/>
          </a:prstGeom>
          <a:noFill/>
        </p:spPr>
        <p:txBody>
          <a:bodyPr wrap="square" rtlCol="0">
            <a:spAutoFit/>
          </a:bodyPr>
          <a:lstStyle/>
          <a:p>
            <a:endParaRPr lang="en-US" dirty="0">
              <a:solidFill>
                <a:schemeClr val="accent5">
                  <a:lumMod val="50000"/>
                </a:schemeClr>
              </a:solidFill>
              <a:latin typeface="Algerian" pitchFamily="82" charset="0"/>
            </a:endParaRPr>
          </a:p>
        </p:txBody>
      </p:sp>
      <p:sp>
        <p:nvSpPr>
          <p:cNvPr id="124" name="TextBox 123"/>
          <p:cNvSpPr txBox="1"/>
          <p:nvPr/>
        </p:nvSpPr>
        <p:spPr>
          <a:xfrm>
            <a:off x="5791200" y="4038600"/>
            <a:ext cx="2971800" cy="369332"/>
          </a:xfrm>
          <a:prstGeom prst="rect">
            <a:avLst/>
          </a:prstGeom>
          <a:noFill/>
        </p:spPr>
        <p:txBody>
          <a:bodyPr wrap="square" rtlCol="0">
            <a:spAutoFit/>
          </a:bodyPr>
          <a:lstStyle/>
          <a:p>
            <a:endParaRPr lang="en-US" dirty="0">
              <a:latin typeface="Algerian" pitchFamily="82" charset="0"/>
            </a:endParaRPr>
          </a:p>
        </p:txBody>
      </p:sp>
      <p:sp>
        <p:nvSpPr>
          <p:cNvPr id="125" name="TextBox 124"/>
          <p:cNvSpPr txBox="1"/>
          <p:nvPr/>
        </p:nvSpPr>
        <p:spPr>
          <a:xfrm>
            <a:off x="6705600" y="4572000"/>
            <a:ext cx="3276600" cy="369332"/>
          </a:xfrm>
          <a:prstGeom prst="rect">
            <a:avLst/>
          </a:prstGeom>
          <a:noFill/>
        </p:spPr>
        <p:txBody>
          <a:bodyPr wrap="square" rtlCol="0">
            <a:spAutoFit/>
          </a:bodyPr>
          <a:lstStyle/>
          <a:p>
            <a:endParaRPr lang="en-US" dirty="0">
              <a:solidFill>
                <a:schemeClr val="accent5">
                  <a:lumMod val="50000"/>
                </a:schemeClr>
              </a:solidFill>
              <a:effectLst>
                <a:outerShdw blurRad="75057" dist="38100" dir="5400000" sy="-20000" rotWithShape="0">
                  <a:prstClr val="black">
                    <a:alpha val="25000"/>
                  </a:prstClr>
                </a:outerShdw>
              </a:effectLst>
              <a:latin typeface="Algerian" pitchFamily="82" charset="0"/>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0.45513 L -3.33333E-6 -7.9556E-7 " pathEditMode="relative" rAng="0" ptsTypes="AA">
                                      <p:cBhvr>
                                        <p:cTn id="6" dur="2000" fill="hold"/>
                                        <p:tgtEl>
                                          <p:spTgt spid="113">
                                            <p:txEl>
                                              <p:pRg st="0" end="0"/>
                                            </p:txEl>
                                          </p:spTgt>
                                        </p:tgtEl>
                                        <p:attrNameLst>
                                          <p:attrName>ppt_x</p:attrName>
                                          <p:attrName>ppt_y</p:attrName>
                                        </p:attrNameLst>
                                      </p:cBhvr>
                                      <p:rCtr x="0" y="-2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pic>
        <p:nvPicPr>
          <p:cNvPr id="5" name="Content Placeholder 4" descr="download (1).gif"/>
          <p:cNvPicPr>
            <a:picLocks noGrp="1" noChangeAspect="1"/>
          </p:cNvPicPr>
          <p:nvPr>
            <p:ph sz="half" idx="2"/>
          </p:nvPr>
        </p:nvPicPr>
        <p:blipFill>
          <a:blip r:embed="rId3" cstate="print"/>
          <a:stretch>
            <a:fillRect/>
          </a:stretch>
        </p:blipFill>
        <p:spPr>
          <a:xfrm>
            <a:off x="0" y="4800600"/>
            <a:ext cx="3657600" cy="2057400"/>
          </a:xfrm>
          <a:prstGeom prst="rect">
            <a:avLst/>
          </a:prstGeom>
          <a:ln>
            <a:noFill/>
          </a:ln>
          <a:effectLst>
            <a:softEdge rad="112500"/>
          </a:effectLst>
        </p:spPr>
      </p:pic>
      <p:sp>
        <p:nvSpPr>
          <p:cNvPr id="2" name="Title 1"/>
          <p:cNvSpPr>
            <a:spLocks noGrp="1"/>
          </p:cNvSpPr>
          <p:nvPr>
            <p:ph type="title"/>
          </p:nvPr>
        </p:nvSpPr>
        <p:spPr/>
        <p:txBody>
          <a:bodyPr>
            <a:normAutofit/>
          </a:bodyPr>
          <a:lstStyle/>
          <a:p>
            <a:r>
              <a:rPr lang="en-US" sz="5400" dirty="0" smtClean="0">
                <a:solidFill>
                  <a:schemeClr val="bg1"/>
                </a:solidFill>
                <a:latin typeface="Algerian" pitchFamily="82" charset="0"/>
              </a:rPr>
              <a:t>TOUCH SCREEN</a:t>
            </a:r>
            <a:endParaRPr lang="en-US" sz="5400" dirty="0">
              <a:solidFill>
                <a:schemeClr val="bg1"/>
              </a:solidFill>
              <a:latin typeface="Algerian" pitchFamily="82" charset="0"/>
            </a:endParaRPr>
          </a:p>
        </p:txBody>
      </p:sp>
      <p:sp>
        <p:nvSpPr>
          <p:cNvPr id="3" name="Content Placeholder 2"/>
          <p:cNvSpPr>
            <a:spLocks noGrp="1"/>
          </p:cNvSpPr>
          <p:nvPr>
            <p:ph sz="half" idx="1"/>
          </p:nvPr>
        </p:nvSpPr>
        <p:spPr>
          <a:xfrm>
            <a:off x="457200" y="1600200"/>
            <a:ext cx="5181600" cy="4525963"/>
          </a:xfrm>
        </p:spPr>
        <p:txBody>
          <a:bodyPr/>
          <a:lstStyle/>
          <a:p>
            <a:r>
              <a:rPr lang="en-US" dirty="0" smtClean="0">
                <a:solidFill>
                  <a:schemeClr val="bg1"/>
                </a:solidFill>
              </a:rPr>
              <a:t>Touch screen is the easiest way to data input into computer. Touch screen allows the user to select the item by touching the screen at appropriate spot. It has another feature that the user’s finger become the input device to operate touch screen.</a:t>
            </a:r>
            <a:endParaRPr lang="en-US" dirty="0">
              <a:solidFill>
                <a:schemeClr val="bg1"/>
              </a:solidFill>
            </a:endParaRPr>
          </a:p>
        </p:txBody>
      </p:sp>
      <p:pic>
        <p:nvPicPr>
          <p:cNvPr id="6" name="Picture 5" descr="download.gif"/>
          <p:cNvPicPr>
            <a:picLocks noChangeAspect="1"/>
          </p:cNvPicPr>
          <p:nvPr/>
        </p:nvPicPr>
        <p:blipFill>
          <a:blip r:embed="rId4" cstate="print"/>
          <a:stretch>
            <a:fillRect/>
          </a:stretch>
        </p:blipFill>
        <p:spPr>
          <a:xfrm>
            <a:off x="5483980" y="1676400"/>
            <a:ext cx="3507619" cy="4419600"/>
          </a:xfrm>
          <a:prstGeom prst="rect">
            <a:avLst/>
          </a:prstGeom>
        </p:spPr>
      </p:pic>
    </p:spTree>
  </p:cSld>
  <p:clrMapOvr>
    <a:masterClrMapping/>
  </p:clrMapOvr>
  <p:transition>
    <p:pull dir="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sp>
        <p:nvSpPr>
          <p:cNvPr id="43" name="TextBox 42"/>
          <p:cNvSpPr txBox="1"/>
          <p:nvPr/>
        </p:nvSpPr>
        <p:spPr>
          <a:xfrm>
            <a:off x="4419600" y="3124200"/>
            <a:ext cx="2286000" cy="400110"/>
          </a:xfrm>
          <a:prstGeom prst="rect">
            <a:avLst/>
          </a:prstGeom>
          <a:noFill/>
        </p:spPr>
        <p:txBody>
          <a:bodyPr wrap="square" rtlCol="0">
            <a:spAutoFit/>
          </a:bodyPr>
          <a:lstStyle/>
          <a:p>
            <a:r>
              <a:rPr lang="en-US" sz="2000" dirty="0" smtClean="0">
                <a:latin typeface="Algerian" pitchFamily="82" charset="0"/>
              </a:rPr>
              <a:t>Touch screen</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spTree>
  </p:cSld>
  <p:clrMapOvr>
    <a:masterClrMapping/>
  </p:clrMapOvr>
  <p:transition>
    <p:plu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sp>
        <p:nvSpPr>
          <p:cNvPr id="43" name="TextBox 42"/>
          <p:cNvSpPr txBox="1"/>
          <p:nvPr/>
        </p:nvSpPr>
        <p:spPr>
          <a:xfrm>
            <a:off x="4419600" y="3124200"/>
            <a:ext cx="2286000" cy="400110"/>
          </a:xfrm>
          <a:prstGeom prst="rect">
            <a:avLst/>
          </a:prstGeom>
          <a:noFill/>
        </p:spPr>
        <p:txBody>
          <a:bodyPr wrap="square" rtlCol="0">
            <a:spAutoFit/>
          </a:bodyPr>
          <a:lstStyle/>
          <a:p>
            <a:r>
              <a:rPr lang="en-US" sz="2000" dirty="0" smtClean="0">
                <a:latin typeface="Algerian" pitchFamily="82" charset="0"/>
              </a:rPr>
              <a:t>Touch screen</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sp>
        <p:nvSpPr>
          <p:cNvPr id="24" name="Rectangle 23"/>
          <p:cNvSpPr/>
          <p:nvPr/>
        </p:nvSpPr>
        <p:spPr>
          <a:xfrm>
            <a:off x="5943600" y="3581400"/>
            <a:ext cx="1555234" cy="369332"/>
          </a:xfrm>
          <a:prstGeom prst="rect">
            <a:avLst/>
          </a:prstGeom>
        </p:spPr>
        <p:txBody>
          <a:bodyPr wrap="none">
            <a:spAutoFit/>
          </a:bodyPr>
          <a:lstStyle/>
          <a:p>
            <a:r>
              <a:rPr lang="en-US" dirty="0" smtClean="0">
                <a:latin typeface="Algerian" pitchFamily="82" charset="0"/>
              </a:rPr>
              <a:t>microphone</a:t>
            </a:r>
            <a:endParaRPr lang="en-US" dirty="0">
              <a:latin typeface="Algerian" pitchFamily="82" charset="0"/>
            </a:endParaRP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45000">
              <a:srgbClr val="FF7A00"/>
            </a:gs>
            <a:gs pos="70000">
              <a:srgbClr val="FF0300"/>
            </a:gs>
            <a:gs pos="100000">
              <a:srgbClr val="4D0808"/>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Algerian" pitchFamily="82" charset="0"/>
              </a:rPr>
              <a:t>MICROPHONE</a:t>
            </a:r>
            <a:endParaRPr lang="en-US" sz="5400" dirty="0">
              <a:latin typeface="Algerian" pitchFamily="82" charset="0"/>
            </a:endParaRPr>
          </a:p>
        </p:txBody>
      </p:sp>
      <p:sp>
        <p:nvSpPr>
          <p:cNvPr id="3" name="Content Placeholder 2"/>
          <p:cNvSpPr>
            <a:spLocks noGrp="1"/>
          </p:cNvSpPr>
          <p:nvPr>
            <p:ph sz="half" idx="1"/>
          </p:nvPr>
        </p:nvSpPr>
        <p:spPr>
          <a:xfrm>
            <a:off x="457200" y="1600200"/>
            <a:ext cx="4876800" cy="4525963"/>
          </a:xfrm>
        </p:spPr>
        <p:txBody>
          <a:bodyPr/>
          <a:lstStyle/>
          <a:p>
            <a:r>
              <a:rPr lang="en-US" dirty="0" smtClean="0"/>
              <a:t>Microphone is an input device used to inputting the voice signal into the computer. microphones are commonly used for live chat. Microphones are also used </a:t>
            </a:r>
            <a:r>
              <a:rPr lang="en-US" dirty="0" smtClean="0">
                <a:latin typeface="Times New Roman" pitchFamily="18" charset="0"/>
                <a:cs typeface="Times New Roman" pitchFamily="18" charset="0"/>
              </a:rPr>
              <a:t>to record voice into the computer.</a:t>
            </a:r>
            <a:endParaRPr lang="en-US" dirty="0"/>
          </a:p>
        </p:txBody>
      </p:sp>
      <p:pic>
        <p:nvPicPr>
          <p:cNvPr id="5" name="Content Placeholder 4" descr="Analog_PC_Headsets_with_microphone_for_computer.jpg"/>
          <p:cNvPicPr>
            <a:picLocks noGrp="1" noChangeAspect="1"/>
          </p:cNvPicPr>
          <p:nvPr>
            <p:ph sz="half" idx="2"/>
          </p:nvPr>
        </p:nvPicPr>
        <p:blipFill>
          <a:blip r:embed="rId2" cstate="print"/>
          <a:stretch>
            <a:fillRect/>
          </a:stretch>
        </p:blipFill>
        <p:spPr>
          <a:xfrm rot="1654484">
            <a:off x="6474272" y="428734"/>
            <a:ext cx="2341425" cy="1993009"/>
          </a:xfrm>
        </p:spPr>
      </p:pic>
      <p:pic>
        <p:nvPicPr>
          <p:cNvPr id="6" name="Picture 5" descr="music-graphics-microphone-760985.gif"/>
          <p:cNvPicPr>
            <a:picLocks noChangeAspect="1"/>
          </p:cNvPicPr>
          <p:nvPr/>
        </p:nvPicPr>
        <p:blipFill>
          <a:blip r:embed="rId3" cstate="print"/>
          <a:stretch>
            <a:fillRect/>
          </a:stretch>
        </p:blipFill>
        <p:spPr>
          <a:xfrm>
            <a:off x="2362200" y="4495800"/>
            <a:ext cx="1778000" cy="2133600"/>
          </a:xfrm>
          <a:prstGeom prst="rect">
            <a:avLst/>
          </a:prstGeom>
        </p:spPr>
      </p:pic>
      <p:pic>
        <p:nvPicPr>
          <p:cNvPr id="7" name="Picture 6" descr="Singing.gif"/>
          <p:cNvPicPr>
            <a:picLocks noChangeAspect="1"/>
          </p:cNvPicPr>
          <p:nvPr/>
        </p:nvPicPr>
        <p:blipFill>
          <a:blip r:embed="rId4" cstate="print"/>
          <a:stretch>
            <a:fillRect/>
          </a:stretch>
        </p:blipFill>
        <p:spPr>
          <a:xfrm>
            <a:off x="4800600" y="2514600"/>
            <a:ext cx="3333750" cy="3333750"/>
          </a:xfrm>
          <a:prstGeom prst="rect">
            <a:avLst/>
          </a:prstGeom>
        </p:spPr>
      </p:pic>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sp>
        <p:nvSpPr>
          <p:cNvPr id="43" name="TextBox 42"/>
          <p:cNvSpPr txBox="1"/>
          <p:nvPr/>
        </p:nvSpPr>
        <p:spPr>
          <a:xfrm>
            <a:off x="4419600" y="3124200"/>
            <a:ext cx="2286000" cy="400110"/>
          </a:xfrm>
          <a:prstGeom prst="rect">
            <a:avLst/>
          </a:prstGeom>
          <a:noFill/>
        </p:spPr>
        <p:txBody>
          <a:bodyPr wrap="square" rtlCol="0">
            <a:spAutoFit/>
          </a:bodyPr>
          <a:lstStyle/>
          <a:p>
            <a:r>
              <a:rPr lang="en-US" sz="2000" dirty="0" smtClean="0">
                <a:latin typeface="Algerian" pitchFamily="82" charset="0"/>
              </a:rPr>
              <a:t>Touch screen</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sp>
        <p:nvSpPr>
          <p:cNvPr id="24" name="Rectangle 23"/>
          <p:cNvSpPr/>
          <p:nvPr/>
        </p:nvSpPr>
        <p:spPr>
          <a:xfrm>
            <a:off x="6096000" y="3505200"/>
            <a:ext cx="1555234" cy="369332"/>
          </a:xfrm>
          <a:prstGeom prst="rect">
            <a:avLst/>
          </a:prstGeom>
        </p:spPr>
        <p:txBody>
          <a:bodyPr wrap="none">
            <a:spAutoFit/>
          </a:bodyPr>
          <a:lstStyle/>
          <a:p>
            <a:r>
              <a:rPr lang="en-US" dirty="0" smtClean="0">
                <a:latin typeface="Algerian" pitchFamily="82" charset="0"/>
              </a:rPr>
              <a:t>microphone</a:t>
            </a:r>
            <a:endParaRPr lang="en-US" dirty="0">
              <a:latin typeface="Algerian" pitchFamily="82" charset="0"/>
            </a:endParaRPr>
          </a:p>
        </p:txBody>
      </p:sp>
    </p:spTree>
  </p:cSld>
  <p:clrMapOvr>
    <a:masterClrMapping/>
  </p:clrMapOvr>
  <p:transition>
    <p:diamon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sp>
        <p:nvSpPr>
          <p:cNvPr id="43" name="TextBox 42"/>
          <p:cNvSpPr txBox="1"/>
          <p:nvPr/>
        </p:nvSpPr>
        <p:spPr>
          <a:xfrm>
            <a:off x="4419600" y="3124200"/>
            <a:ext cx="2286000" cy="400110"/>
          </a:xfrm>
          <a:prstGeom prst="rect">
            <a:avLst/>
          </a:prstGeom>
          <a:noFill/>
        </p:spPr>
        <p:txBody>
          <a:bodyPr wrap="square" rtlCol="0">
            <a:spAutoFit/>
          </a:bodyPr>
          <a:lstStyle/>
          <a:p>
            <a:r>
              <a:rPr lang="en-US" sz="2000" dirty="0" smtClean="0">
                <a:latin typeface="Algerian" pitchFamily="82" charset="0"/>
              </a:rPr>
              <a:t>Touch screen</a:t>
            </a:r>
            <a:endParaRPr lang="en-US" sz="2000" dirty="0">
              <a:latin typeface="Algerian" pitchFamily="82" charset="0"/>
            </a:endParaRPr>
          </a:p>
        </p:txBody>
      </p:sp>
      <p:sp>
        <p:nvSpPr>
          <p:cNvPr id="46" name="TextBox 45"/>
          <p:cNvSpPr txBox="1"/>
          <p:nvPr/>
        </p:nvSpPr>
        <p:spPr>
          <a:xfrm>
            <a:off x="6019800" y="3505200"/>
            <a:ext cx="1752600" cy="400110"/>
          </a:xfrm>
          <a:prstGeom prst="rect">
            <a:avLst/>
          </a:prstGeom>
          <a:noFill/>
        </p:spPr>
        <p:txBody>
          <a:bodyPr wrap="square" rtlCol="0">
            <a:spAutoFit/>
          </a:bodyPr>
          <a:lstStyle/>
          <a:p>
            <a:r>
              <a:rPr lang="en-US" sz="2000" dirty="0" smtClean="0">
                <a:latin typeface="Algerian" pitchFamily="82" charset="0"/>
              </a:rPr>
              <a:t>microphone</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sp>
        <p:nvSpPr>
          <p:cNvPr id="25" name="Rectangle 24"/>
          <p:cNvSpPr/>
          <p:nvPr/>
        </p:nvSpPr>
        <p:spPr>
          <a:xfrm>
            <a:off x="7696200" y="3200400"/>
            <a:ext cx="1188146" cy="369332"/>
          </a:xfrm>
          <a:prstGeom prst="rect">
            <a:avLst/>
          </a:prstGeom>
        </p:spPr>
        <p:txBody>
          <a:bodyPr wrap="none">
            <a:spAutoFit/>
          </a:bodyPr>
          <a:lstStyle/>
          <a:p>
            <a:r>
              <a:rPr lang="en-US" dirty="0" smtClean="0">
                <a:latin typeface="Algerian" pitchFamily="82" charset="0"/>
              </a:rPr>
              <a:t>scanner</a:t>
            </a:r>
            <a:endParaRPr lang="en-US" dirty="0">
              <a:latin typeface="Algerian" pitchFamily="82" charset="0"/>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iterate type="lt">
                                    <p:tmPct val="10000"/>
                                  </p:iterate>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2000"/>
                                        <p:tgtEl>
                                          <p:spTgt spid="25">
                                            <p:txEl>
                                              <p:pRg st="0" end="0"/>
                                            </p:txEl>
                                          </p:spTgt>
                                        </p:tgtEl>
                                      </p:cBhvr>
                                    </p:animEffect>
                                    <p:anim calcmode="lin" valueType="num">
                                      <p:cBhvr>
                                        <p:cTn id="8" dur="2000" fill="hold"/>
                                        <p:tgtEl>
                                          <p:spTgt spid="25">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2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latin typeface="Algerian" pitchFamily="82" charset="0"/>
              </a:rPr>
              <a:t>SCANNER</a:t>
            </a:r>
            <a:endParaRPr lang="en-US" sz="6600" dirty="0">
              <a:latin typeface="Algerian" pitchFamily="82" charset="0"/>
            </a:endParaRPr>
          </a:p>
        </p:txBody>
      </p:sp>
      <p:sp>
        <p:nvSpPr>
          <p:cNvPr id="3" name="Content Placeholder 2"/>
          <p:cNvSpPr>
            <a:spLocks noGrp="1"/>
          </p:cNvSpPr>
          <p:nvPr>
            <p:ph sz="half" idx="1"/>
          </p:nvPr>
        </p:nvSpPr>
        <p:spPr>
          <a:xfrm>
            <a:off x="457200" y="1600200"/>
            <a:ext cx="5181600" cy="4525963"/>
          </a:xfrm>
        </p:spPr>
        <p:txBody>
          <a:bodyPr/>
          <a:lstStyle/>
          <a:p>
            <a:r>
              <a:rPr lang="en-US" dirty="0" smtClean="0"/>
              <a:t>Scanner is an input device used to insert a picture into the computer. This is a peripheral device that converts a printed image into digital information. There are two types of scanners:</a:t>
            </a:r>
          </a:p>
        </p:txBody>
      </p:sp>
      <p:pic>
        <p:nvPicPr>
          <p:cNvPr id="5" name="Content Placeholder 4" descr="clipart_objects_168.gif"/>
          <p:cNvPicPr>
            <a:picLocks noGrp="1" noChangeAspect="1"/>
          </p:cNvPicPr>
          <p:nvPr>
            <p:ph sz="half" idx="2"/>
          </p:nvPr>
        </p:nvPicPr>
        <p:blipFill>
          <a:blip r:embed="rId3" cstate="print"/>
          <a:stretch>
            <a:fillRect/>
          </a:stretch>
        </p:blipFill>
        <p:spPr>
          <a:xfrm>
            <a:off x="4572000" y="3733800"/>
            <a:ext cx="4232995" cy="2652991"/>
          </a:xfrm>
        </p:spPr>
      </p:pic>
    </p:spTree>
  </p:cSld>
  <p:clrMapOvr>
    <a:masterClrMapping/>
  </p:clrMapOvr>
  <p:transition>
    <p:wheel spokes="8"/>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sp>
        <p:nvSpPr>
          <p:cNvPr id="43" name="TextBox 42"/>
          <p:cNvSpPr txBox="1"/>
          <p:nvPr/>
        </p:nvSpPr>
        <p:spPr>
          <a:xfrm>
            <a:off x="4419600" y="3124200"/>
            <a:ext cx="2286000" cy="400110"/>
          </a:xfrm>
          <a:prstGeom prst="rect">
            <a:avLst/>
          </a:prstGeom>
          <a:noFill/>
        </p:spPr>
        <p:txBody>
          <a:bodyPr wrap="square" rtlCol="0">
            <a:spAutoFit/>
          </a:bodyPr>
          <a:lstStyle/>
          <a:p>
            <a:r>
              <a:rPr lang="en-US" sz="2000" dirty="0" smtClean="0">
                <a:latin typeface="Algerian" pitchFamily="82" charset="0"/>
              </a:rPr>
              <a:t>Touch screen</a:t>
            </a:r>
            <a:endParaRPr lang="en-US" sz="2000" dirty="0">
              <a:latin typeface="Algerian" pitchFamily="82" charset="0"/>
            </a:endParaRPr>
          </a:p>
        </p:txBody>
      </p:sp>
      <p:sp>
        <p:nvSpPr>
          <p:cNvPr id="46" name="TextBox 45"/>
          <p:cNvSpPr txBox="1"/>
          <p:nvPr/>
        </p:nvSpPr>
        <p:spPr>
          <a:xfrm>
            <a:off x="6019800" y="3505200"/>
            <a:ext cx="1752600" cy="400110"/>
          </a:xfrm>
          <a:prstGeom prst="rect">
            <a:avLst/>
          </a:prstGeom>
          <a:noFill/>
        </p:spPr>
        <p:txBody>
          <a:bodyPr wrap="square" rtlCol="0">
            <a:spAutoFit/>
          </a:bodyPr>
          <a:lstStyle/>
          <a:p>
            <a:r>
              <a:rPr lang="en-US" sz="2000" dirty="0" smtClean="0">
                <a:latin typeface="Algerian" pitchFamily="82" charset="0"/>
              </a:rPr>
              <a:t>microphone</a:t>
            </a:r>
            <a:endParaRPr lang="en-US" sz="2000" dirty="0">
              <a:latin typeface="Algerian" pitchFamily="82" charset="0"/>
            </a:endParaRPr>
          </a:p>
        </p:txBody>
      </p:sp>
      <p:sp>
        <p:nvSpPr>
          <p:cNvPr id="48" name="TextBox 47"/>
          <p:cNvSpPr txBox="1"/>
          <p:nvPr/>
        </p:nvSpPr>
        <p:spPr>
          <a:xfrm>
            <a:off x="7772400" y="3124200"/>
            <a:ext cx="1371600" cy="400110"/>
          </a:xfrm>
          <a:prstGeom prst="rect">
            <a:avLst/>
          </a:prstGeom>
          <a:noFill/>
        </p:spPr>
        <p:txBody>
          <a:bodyPr wrap="square" rtlCol="0">
            <a:spAutoFit/>
          </a:bodyPr>
          <a:lstStyle/>
          <a:p>
            <a:r>
              <a:rPr lang="en-US" sz="2000" dirty="0" smtClean="0">
                <a:latin typeface="Algerian" pitchFamily="82" charset="0"/>
              </a:rPr>
              <a:t>scanner</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cxnSp>
        <p:nvCxnSpPr>
          <p:cNvPr id="65" name="Straight Arrow Connector 64"/>
          <p:cNvCxnSpPr/>
          <p:nvPr/>
        </p:nvCxnSpPr>
        <p:spPr>
          <a:xfrm rot="5400000">
            <a:off x="7696200" y="3581400"/>
            <a:ext cx="685800" cy="228600"/>
          </a:xfrm>
          <a:prstGeom prst="straightConnector1">
            <a:avLst/>
          </a:prstGeom>
          <a:ln>
            <a:solidFill>
              <a:schemeClr val="tx1"/>
            </a:solidFill>
            <a:tailEnd type="arrow"/>
          </a:ln>
          <a:effectLst>
            <a:glow rad="228600">
              <a:schemeClr val="bg2">
                <a:lumMod val="2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16200000" flipH="1">
            <a:off x="8001000" y="3657600"/>
            <a:ext cx="1219200" cy="609600"/>
          </a:xfrm>
          <a:prstGeom prst="straightConnector1">
            <a:avLst/>
          </a:prstGeom>
          <a:ln cmpd="dbl">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172200" y="4038600"/>
            <a:ext cx="2971800" cy="646331"/>
          </a:xfrm>
          <a:prstGeom prst="rect">
            <a:avLst/>
          </a:prstGeom>
          <a:noFill/>
        </p:spPr>
        <p:txBody>
          <a:bodyPr wrap="square" rtlCol="0">
            <a:spAutoFit/>
          </a:bodyPr>
          <a:lstStyle/>
          <a:p>
            <a:r>
              <a:rPr lang="en-US" dirty="0" smtClean="0">
                <a:latin typeface="Algerian" pitchFamily="82" charset="0"/>
              </a:rPr>
              <a:t>Flat bed scanner</a:t>
            </a:r>
          </a:p>
          <a:p>
            <a:endParaRPr lang="en-US" dirty="0">
              <a:latin typeface="Algerian" pitchFamily="82" charset="0"/>
            </a:endParaRPr>
          </a:p>
        </p:txBody>
      </p:sp>
      <p:sp>
        <p:nvSpPr>
          <p:cNvPr id="32" name="TextBox 31"/>
          <p:cNvSpPr txBox="1"/>
          <p:nvPr/>
        </p:nvSpPr>
        <p:spPr>
          <a:xfrm>
            <a:off x="6705600" y="4572000"/>
            <a:ext cx="3276600" cy="369332"/>
          </a:xfrm>
          <a:prstGeom prst="rect">
            <a:avLst/>
          </a:prstGeom>
          <a:noFill/>
        </p:spPr>
        <p:txBody>
          <a:bodyPr wrap="square" rtlCol="0">
            <a:spAutoFit/>
          </a:bodyPr>
          <a:lstStyle/>
          <a:p>
            <a:r>
              <a:rPr lang="en-US" dirty="0" smtClean="0">
                <a:solidFill>
                  <a:schemeClr val="accent5">
                    <a:lumMod val="50000"/>
                  </a:schemeClr>
                </a:solidFill>
                <a:effectLst>
                  <a:outerShdw blurRad="75057" dist="38100" dir="5400000" sy="-20000" rotWithShape="0">
                    <a:prstClr val="black">
                      <a:alpha val="25000"/>
                    </a:prstClr>
                  </a:outerShdw>
                </a:effectLst>
                <a:latin typeface="Algerian" pitchFamily="82" charset="0"/>
              </a:rPr>
              <a:t>Hand held scanner </a:t>
            </a:r>
            <a:endParaRPr lang="en-US" dirty="0">
              <a:solidFill>
                <a:schemeClr val="accent5">
                  <a:lumMod val="50000"/>
                </a:schemeClr>
              </a:solidFill>
              <a:effectLst>
                <a:outerShdw blurRad="75057" dist="38100" dir="5400000" sy="-20000" rotWithShape="0">
                  <a:prstClr val="black">
                    <a:alpha val="25000"/>
                  </a:prstClr>
                </a:outerShdw>
              </a:effectLst>
              <a:latin typeface="Algerian" pitchFamily="82" charset="0"/>
            </a:endParaRPr>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ox(in)">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ox(in)">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17" dur="500"/>
                                        <p:tgtEl>
                                          <p:spTgt spid="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0" end="0"/>
                                            </p:txEl>
                                          </p:spTgt>
                                        </p:tgtEl>
                                        <p:attrNameLst>
                                          <p:attrName>style.visibility</p:attrName>
                                        </p:attrNameLst>
                                      </p:cBhvr>
                                      <p:to>
                                        <p:strVal val="visible"/>
                                      </p:to>
                                    </p:set>
                                    <p:animEffect transition="in" filter="fade">
                                      <p:cBhvr>
                                        <p:cTn id="22"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13000">
              <a:srgbClr val="F8B049"/>
            </a:gs>
            <a:gs pos="21001">
              <a:srgbClr val="F8B049"/>
            </a:gs>
            <a:gs pos="63000">
              <a:srgbClr val="FEE7F2"/>
            </a:gs>
            <a:gs pos="67000">
              <a:srgbClr val="F952A0"/>
            </a:gs>
            <a:gs pos="69000">
              <a:srgbClr val="C50849"/>
            </a:gs>
            <a:gs pos="82001">
              <a:srgbClr val="B43E85"/>
            </a:gs>
            <a:gs pos="100000">
              <a:srgbClr val="F8B049"/>
            </a:gs>
          </a:gsLst>
          <a:lin ang="81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FLAT BED SCANNER</a:t>
            </a:r>
            <a:endParaRPr lang="en-US" dirty="0">
              <a:latin typeface="Algerian" pitchFamily="82" charset="0"/>
            </a:endParaRPr>
          </a:p>
        </p:txBody>
      </p:sp>
      <p:sp>
        <p:nvSpPr>
          <p:cNvPr id="3" name="Content Placeholder 2"/>
          <p:cNvSpPr>
            <a:spLocks noGrp="1"/>
          </p:cNvSpPr>
          <p:nvPr>
            <p:ph sz="half" idx="1"/>
          </p:nvPr>
        </p:nvSpPr>
        <p:spPr/>
        <p:txBody>
          <a:bodyPr>
            <a:normAutofit lnSpcReduction="10000"/>
          </a:bodyPr>
          <a:lstStyle/>
          <a:p>
            <a:r>
              <a:rPr lang="en-US" dirty="0" smtClean="0"/>
              <a:t>A flat bed scanner uses a flat surface just like photocopier. We can place a picture on the surface of the scanner:; scanner scans the image and convert into digital form. The picture can be seen on the monitor screen after scanning.</a:t>
            </a:r>
            <a:endParaRPr lang="en-US" dirty="0"/>
          </a:p>
        </p:txBody>
      </p:sp>
      <p:pic>
        <p:nvPicPr>
          <p:cNvPr id="5" name="Content Placeholder 4" descr="epson-v700-scanner.jpg"/>
          <p:cNvPicPr>
            <a:picLocks noGrp="1" noChangeAspect="1"/>
          </p:cNvPicPr>
          <p:nvPr>
            <p:ph sz="half" idx="2"/>
          </p:nvPr>
        </p:nvPicPr>
        <p:blipFill>
          <a:blip r:embed="rId2" cstate="print"/>
          <a:stretch>
            <a:fillRect/>
          </a:stretch>
        </p:blipFill>
        <p:spPr>
          <a:xfrm rot="313842">
            <a:off x="5300802" y="1442265"/>
            <a:ext cx="3348374" cy="27679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descr="OpticBookA300.jpg"/>
          <p:cNvPicPr>
            <a:picLocks noChangeAspect="1"/>
          </p:cNvPicPr>
          <p:nvPr/>
        </p:nvPicPr>
        <p:blipFill>
          <a:blip r:embed="rId3" cstate="print"/>
          <a:stretch>
            <a:fillRect/>
          </a:stretch>
        </p:blipFill>
        <p:spPr>
          <a:xfrm>
            <a:off x="4267200" y="4318000"/>
            <a:ext cx="3175000" cy="2540000"/>
          </a:xfrm>
          <a:prstGeom prst="rect">
            <a:avLst/>
          </a:prstGeom>
          <a:ln>
            <a:noFill/>
          </a:ln>
          <a:effectLst>
            <a:softEdge rad="112500"/>
          </a:effectLst>
        </p:spPr>
      </p:pic>
    </p:spTree>
  </p:cSld>
  <p:clrMapOvr>
    <a:masterClrMapping/>
  </p:clrMapOvr>
  <p:transition>
    <p:diamon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sp>
        <p:nvSpPr>
          <p:cNvPr id="43" name="TextBox 42"/>
          <p:cNvSpPr txBox="1"/>
          <p:nvPr/>
        </p:nvSpPr>
        <p:spPr>
          <a:xfrm>
            <a:off x="4419600" y="3124200"/>
            <a:ext cx="2286000" cy="400110"/>
          </a:xfrm>
          <a:prstGeom prst="rect">
            <a:avLst/>
          </a:prstGeom>
          <a:noFill/>
        </p:spPr>
        <p:txBody>
          <a:bodyPr wrap="square" rtlCol="0">
            <a:spAutoFit/>
          </a:bodyPr>
          <a:lstStyle/>
          <a:p>
            <a:r>
              <a:rPr lang="en-US" sz="2000" dirty="0" smtClean="0">
                <a:latin typeface="Algerian" pitchFamily="82" charset="0"/>
              </a:rPr>
              <a:t>Touch screen</a:t>
            </a:r>
            <a:endParaRPr lang="en-US" sz="2000" dirty="0">
              <a:latin typeface="Algerian" pitchFamily="82" charset="0"/>
            </a:endParaRPr>
          </a:p>
        </p:txBody>
      </p:sp>
      <p:sp>
        <p:nvSpPr>
          <p:cNvPr id="46" name="TextBox 45"/>
          <p:cNvSpPr txBox="1"/>
          <p:nvPr/>
        </p:nvSpPr>
        <p:spPr>
          <a:xfrm>
            <a:off x="6019800" y="3505200"/>
            <a:ext cx="1752600" cy="400110"/>
          </a:xfrm>
          <a:prstGeom prst="rect">
            <a:avLst/>
          </a:prstGeom>
          <a:noFill/>
        </p:spPr>
        <p:txBody>
          <a:bodyPr wrap="square" rtlCol="0">
            <a:spAutoFit/>
          </a:bodyPr>
          <a:lstStyle/>
          <a:p>
            <a:r>
              <a:rPr lang="en-US" sz="2000" dirty="0" smtClean="0">
                <a:latin typeface="Algerian" pitchFamily="82" charset="0"/>
              </a:rPr>
              <a:t>microphone</a:t>
            </a:r>
            <a:endParaRPr lang="en-US" sz="2000" dirty="0">
              <a:latin typeface="Algerian" pitchFamily="82" charset="0"/>
            </a:endParaRPr>
          </a:p>
        </p:txBody>
      </p:sp>
      <p:sp>
        <p:nvSpPr>
          <p:cNvPr id="48" name="TextBox 47"/>
          <p:cNvSpPr txBox="1"/>
          <p:nvPr/>
        </p:nvSpPr>
        <p:spPr>
          <a:xfrm>
            <a:off x="7772400" y="3124200"/>
            <a:ext cx="1371600" cy="400110"/>
          </a:xfrm>
          <a:prstGeom prst="rect">
            <a:avLst/>
          </a:prstGeom>
          <a:noFill/>
        </p:spPr>
        <p:txBody>
          <a:bodyPr wrap="square" rtlCol="0">
            <a:spAutoFit/>
          </a:bodyPr>
          <a:lstStyle/>
          <a:p>
            <a:r>
              <a:rPr lang="en-US" sz="2000" dirty="0" smtClean="0">
                <a:latin typeface="Algerian" pitchFamily="82" charset="0"/>
              </a:rPr>
              <a:t>scanner</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cxnSp>
        <p:nvCxnSpPr>
          <p:cNvPr id="65" name="Straight Arrow Connector 64"/>
          <p:cNvCxnSpPr/>
          <p:nvPr/>
        </p:nvCxnSpPr>
        <p:spPr>
          <a:xfrm rot="5400000">
            <a:off x="7696200" y="3581400"/>
            <a:ext cx="685800" cy="228600"/>
          </a:xfrm>
          <a:prstGeom prst="straightConnector1">
            <a:avLst/>
          </a:prstGeom>
          <a:ln>
            <a:solidFill>
              <a:schemeClr val="tx1"/>
            </a:solidFill>
            <a:tailEnd type="arrow"/>
          </a:ln>
          <a:effectLst>
            <a:glow rad="228600">
              <a:schemeClr val="bg2">
                <a:lumMod val="2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16200000" flipH="1">
            <a:off x="8001000" y="3657600"/>
            <a:ext cx="1219200" cy="609600"/>
          </a:xfrm>
          <a:prstGeom prst="straightConnector1">
            <a:avLst/>
          </a:prstGeom>
          <a:ln cmpd="dbl">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791200" y="4038600"/>
            <a:ext cx="2971800" cy="369332"/>
          </a:xfrm>
          <a:prstGeom prst="rect">
            <a:avLst/>
          </a:prstGeom>
          <a:noFill/>
        </p:spPr>
        <p:txBody>
          <a:bodyPr wrap="square" rtlCol="0">
            <a:spAutoFit/>
          </a:bodyPr>
          <a:lstStyle/>
          <a:p>
            <a:r>
              <a:rPr lang="en-US" dirty="0" smtClean="0">
                <a:latin typeface="Algerian" pitchFamily="82" charset="0"/>
              </a:rPr>
              <a:t>Flat bed scanner</a:t>
            </a:r>
            <a:endParaRPr lang="en-US" dirty="0">
              <a:latin typeface="Algerian" pitchFamily="82" charset="0"/>
            </a:endParaRPr>
          </a:p>
        </p:txBody>
      </p:sp>
      <p:sp>
        <p:nvSpPr>
          <p:cNvPr id="68" name="TextBox 67"/>
          <p:cNvSpPr txBox="1"/>
          <p:nvPr/>
        </p:nvSpPr>
        <p:spPr>
          <a:xfrm>
            <a:off x="6705600" y="4572000"/>
            <a:ext cx="3276600" cy="369332"/>
          </a:xfrm>
          <a:prstGeom prst="rect">
            <a:avLst/>
          </a:prstGeom>
          <a:noFill/>
        </p:spPr>
        <p:txBody>
          <a:bodyPr wrap="square" rtlCol="0">
            <a:spAutoFit/>
          </a:bodyPr>
          <a:lstStyle/>
          <a:p>
            <a:r>
              <a:rPr lang="en-US" dirty="0" smtClean="0">
                <a:solidFill>
                  <a:schemeClr val="accent5">
                    <a:lumMod val="50000"/>
                  </a:schemeClr>
                </a:solidFill>
                <a:effectLst>
                  <a:outerShdw blurRad="75057" dist="38100" dir="5400000" sy="-20000" rotWithShape="0">
                    <a:prstClr val="black">
                      <a:alpha val="25000"/>
                    </a:prstClr>
                  </a:outerShdw>
                </a:effectLst>
                <a:latin typeface="Algerian" pitchFamily="82" charset="0"/>
              </a:rPr>
              <a:t>Hand held scanner </a:t>
            </a:r>
            <a:endParaRPr lang="en-US" dirty="0">
              <a:solidFill>
                <a:schemeClr val="accent5">
                  <a:lumMod val="50000"/>
                </a:schemeClr>
              </a:solidFill>
              <a:effectLst>
                <a:outerShdw blurRad="75057" dist="38100" dir="5400000" sy="-20000" rotWithShape="0">
                  <a:prstClr val="black">
                    <a:alpha val="25000"/>
                  </a:prstClr>
                </a:outerShdw>
              </a:effectLst>
              <a:latin typeface="Algerian" pitchFamily="82" charset="0"/>
            </a:endParaRPr>
          </a:p>
        </p:txBody>
      </p:sp>
      <p:cxnSp>
        <p:nvCxnSpPr>
          <p:cNvPr id="31" name="Straight Arrow Connector 30"/>
          <p:cNvCxnSpPr/>
          <p:nvPr/>
        </p:nvCxnSpPr>
        <p:spPr>
          <a:xfrm rot="5400000">
            <a:off x="7354094" y="5371306"/>
            <a:ext cx="837406" cy="794"/>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3D4A8"/>
            </a:gs>
            <a:gs pos="25000">
              <a:srgbClr val="21D6E0"/>
            </a:gs>
            <a:gs pos="75000">
              <a:srgbClr val="0087E6"/>
            </a:gs>
            <a:gs pos="100000">
              <a:srgbClr val="005CBF"/>
            </a:gs>
          </a:gsLst>
          <a:lin ang="5400000" scaled="0"/>
          <a:tileRect/>
        </a:gradFill>
        <a:effectLst/>
      </p:bgPr>
    </p:bg>
    <p:spTree>
      <p:nvGrpSpPr>
        <p:cNvPr id="1" name=""/>
        <p:cNvGrpSpPr/>
        <p:nvPr/>
      </p:nvGrpSpPr>
      <p:grpSpPr>
        <a:xfrm>
          <a:off x="0" y="0"/>
          <a:ext cx="0" cy="0"/>
          <a:chOff x="0" y="0"/>
          <a:chExt cx="0" cy="0"/>
        </a:xfrm>
      </p:grpSpPr>
      <p:pic>
        <p:nvPicPr>
          <p:cNvPr id="8" name="Picture 7" descr="4970670.gif"/>
          <p:cNvPicPr>
            <a:picLocks noChangeAspect="1"/>
          </p:cNvPicPr>
          <p:nvPr/>
        </p:nvPicPr>
        <p:blipFill>
          <a:blip r:embed="rId2" cstate="print"/>
          <a:stretch>
            <a:fillRect/>
          </a:stretch>
        </p:blipFill>
        <p:spPr>
          <a:xfrm>
            <a:off x="7162800" y="2133600"/>
            <a:ext cx="1466850" cy="1466850"/>
          </a:xfrm>
          <a:prstGeom prst="rect">
            <a:avLst/>
          </a:prstGeom>
        </p:spPr>
      </p:pic>
      <p:sp>
        <p:nvSpPr>
          <p:cNvPr id="2" name="Title 1"/>
          <p:cNvSpPr>
            <a:spLocks noGrp="1"/>
          </p:cNvSpPr>
          <p:nvPr>
            <p:ph type="title"/>
          </p:nvPr>
        </p:nvSpPr>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solidFill>
              <a:schemeClr val="tx2">
                <a:lumMod val="60000"/>
                <a:lumOff val="40000"/>
              </a:schemeClr>
            </a:solidFill>
          </a:ln>
          <a:effectLst>
            <a:glow rad="228600">
              <a:schemeClr val="accent3">
                <a:satMod val="175000"/>
                <a:alpha val="40000"/>
              </a:schemeClr>
            </a:glow>
          </a:effectLst>
        </p:spPr>
        <p:txBody>
          <a:bodyPr>
            <a:normAutofit/>
          </a:bodyPr>
          <a:lstStyle/>
          <a:p>
            <a:r>
              <a:rPr lang="en-US" sz="6000" u="sng" dirty="0" smtClean="0">
                <a:latin typeface="Algerian" pitchFamily="82" charset="0"/>
              </a:rPr>
              <a:t>KEYBOARD</a:t>
            </a:r>
            <a:endParaRPr lang="en-US" sz="6000" u="sng" dirty="0">
              <a:latin typeface="Algerian" pitchFamily="82" charset="0"/>
            </a:endParaRPr>
          </a:p>
        </p:txBody>
      </p:sp>
      <p:sp>
        <p:nvSpPr>
          <p:cNvPr id="3" name="Content Placeholder 2"/>
          <p:cNvSpPr>
            <a:spLocks noGrp="1"/>
          </p:cNvSpPr>
          <p:nvPr>
            <p:ph sz="half" idx="1"/>
          </p:nvPr>
        </p:nvSpPr>
        <p:spPr>
          <a:xfrm>
            <a:off x="457200" y="1676400"/>
            <a:ext cx="6477000" cy="3352800"/>
          </a:xfrm>
        </p:spPr>
        <p:txBody>
          <a:bodyPr>
            <a:normAutofit/>
          </a:bodyPr>
          <a:lstStyle/>
          <a:p>
            <a:pPr indent="3175" algn="just">
              <a:buNone/>
            </a:pPr>
            <a:r>
              <a:rPr lang="en-US" dirty="0" smtClean="0"/>
              <a:t>It is most commonly used input device. It is used to input data into written form. Keyboard is merely a collection of momentary switches.</a:t>
            </a:r>
            <a:endParaRPr lang="en-US" dirty="0"/>
          </a:p>
        </p:txBody>
      </p:sp>
      <p:pic>
        <p:nvPicPr>
          <p:cNvPr id="6" name="Picture 5" descr="key02.gif"/>
          <p:cNvPicPr>
            <a:picLocks noChangeAspect="1"/>
          </p:cNvPicPr>
          <p:nvPr/>
        </p:nvPicPr>
        <p:blipFill>
          <a:blip r:embed="rId3" cstate="print"/>
          <a:stretch>
            <a:fillRect/>
          </a:stretch>
        </p:blipFill>
        <p:spPr>
          <a:xfrm>
            <a:off x="533400" y="4419600"/>
            <a:ext cx="4648200" cy="1638300"/>
          </a:xfrm>
          <a:prstGeom prst="roundRect">
            <a:avLst>
              <a:gd name="adj" fmla="val 16667"/>
            </a:avLst>
          </a:prstGeom>
          <a:ln>
            <a:noFill/>
          </a:ln>
          <a:effectLst>
            <a:glow rad="228600">
              <a:schemeClr val="accent4">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descr="4971536.gif"/>
          <p:cNvPicPr>
            <a:picLocks noChangeAspect="1"/>
          </p:cNvPicPr>
          <p:nvPr/>
        </p:nvPicPr>
        <p:blipFill>
          <a:blip r:embed="rId4" cstate="print"/>
          <a:stretch>
            <a:fillRect/>
          </a:stretch>
        </p:blipFill>
        <p:spPr>
          <a:xfrm>
            <a:off x="6324600" y="4495800"/>
            <a:ext cx="205740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wedg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sp>
        <p:nvSpPr>
          <p:cNvPr id="43" name="TextBox 42"/>
          <p:cNvSpPr txBox="1"/>
          <p:nvPr/>
        </p:nvSpPr>
        <p:spPr>
          <a:xfrm>
            <a:off x="4419600" y="3124200"/>
            <a:ext cx="2286000" cy="400110"/>
          </a:xfrm>
          <a:prstGeom prst="rect">
            <a:avLst/>
          </a:prstGeom>
          <a:noFill/>
        </p:spPr>
        <p:txBody>
          <a:bodyPr wrap="square" rtlCol="0">
            <a:spAutoFit/>
          </a:bodyPr>
          <a:lstStyle/>
          <a:p>
            <a:r>
              <a:rPr lang="en-US" sz="2000" dirty="0" smtClean="0">
                <a:latin typeface="Algerian" pitchFamily="82" charset="0"/>
              </a:rPr>
              <a:t>Touch screen</a:t>
            </a:r>
            <a:endParaRPr lang="en-US" sz="2000" dirty="0">
              <a:latin typeface="Algerian" pitchFamily="82" charset="0"/>
            </a:endParaRPr>
          </a:p>
        </p:txBody>
      </p:sp>
      <p:sp>
        <p:nvSpPr>
          <p:cNvPr id="46" name="TextBox 45"/>
          <p:cNvSpPr txBox="1"/>
          <p:nvPr/>
        </p:nvSpPr>
        <p:spPr>
          <a:xfrm>
            <a:off x="6019800" y="3505200"/>
            <a:ext cx="1752600" cy="400110"/>
          </a:xfrm>
          <a:prstGeom prst="rect">
            <a:avLst/>
          </a:prstGeom>
          <a:noFill/>
        </p:spPr>
        <p:txBody>
          <a:bodyPr wrap="square" rtlCol="0">
            <a:spAutoFit/>
          </a:bodyPr>
          <a:lstStyle/>
          <a:p>
            <a:r>
              <a:rPr lang="en-US" sz="2000" dirty="0" smtClean="0">
                <a:latin typeface="Algerian" pitchFamily="82" charset="0"/>
              </a:rPr>
              <a:t>microphone</a:t>
            </a:r>
            <a:endParaRPr lang="en-US" sz="2000" dirty="0">
              <a:latin typeface="Algerian" pitchFamily="82" charset="0"/>
            </a:endParaRPr>
          </a:p>
        </p:txBody>
      </p:sp>
      <p:sp>
        <p:nvSpPr>
          <p:cNvPr id="48" name="TextBox 47"/>
          <p:cNvSpPr txBox="1"/>
          <p:nvPr/>
        </p:nvSpPr>
        <p:spPr>
          <a:xfrm>
            <a:off x="7772400" y="3124200"/>
            <a:ext cx="1371600" cy="400110"/>
          </a:xfrm>
          <a:prstGeom prst="rect">
            <a:avLst/>
          </a:prstGeom>
          <a:noFill/>
        </p:spPr>
        <p:txBody>
          <a:bodyPr wrap="square" rtlCol="0">
            <a:spAutoFit/>
          </a:bodyPr>
          <a:lstStyle/>
          <a:p>
            <a:r>
              <a:rPr lang="en-US" sz="2000" dirty="0" smtClean="0">
                <a:latin typeface="Algerian" pitchFamily="82" charset="0"/>
              </a:rPr>
              <a:t>scanner</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cxnSp>
        <p:nvCxnSpPr>
          <p:cNvPr id="65" name="Straight Arrow Connector 64"/>
          <p:cNvCxnSpPr/>
          <p:nvPr/>
        </p:nvCxnSpPr>
        <p:spPr>
          <a:xfrm rot="5400000">
            <a:off x="7696200" y="3581400"/>
            <a:ext cx="685800" cy="228600"/>
          </a:xfrm>
          <a:prstGeom prst="straightConnector1">
            <a:avLst/>
          </a:prstGeom>
          <a:ln>
            <a:solidFill>
              <a:schemeClr val="tx1"/>
            </a:solidFill>
            <a:tailEnd type="arrow"/>
          </a:ln>
          <a:effectLst>
            <a:glow rad="228600">
              <a:schemeClr val="bg2">
                <a:lumMod val="2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16200000" flipH="1">
            <a:off x="8001000" y="3657600"/>
            <a:ext cx="1219200" cy="609600"/>
          </a:xfrm>
          <a:prstGeom prst="straightConnector1">
            <a:avLst/>
          </a:prstGeom>
          <a:ln cmpd="dbl">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791200" y="4038600"/>
            <a:ext cx="2971800" cy="369332"/>
          </a:xfrm>
          <a:prstGeom prst="rect">
            <a:avLst/>
          </a:prstGeom>
          <a:noFill/>
        </p:spPr>
        <p:txBody>
          <a:bodyPr wrap="square" rtlCol="0">
            <a:spAutoFit/>
          </a:bodyPr>
          <a:lstStyle/>
          <a:p>
            <a:r>
              <a:rPr lang="en-US" dirty="0" smtClean="0">
                <a:latin typeface="Algerian" pitchFamily="82" charset="0"/>
              </a:rPr>
              <a:t>Flat bed scanner</a:t>
            </a:r>
            <a:endParaRPr lang="en-US" dirty="0">
              <a:latin typeface="Algerian" pitchFamily="82" charset="0"/>
            </a:endParaRPr>
          </a:p>
        </p:txBody>
      </p:sp>
      <p:sp>
        <p:nvSpPr>
          <p:cNvPr id="68" name="TextBox 67"/>
          <p:cNvSpPr txBox="1"/>
          <p:nvPr/>
        </p:nvSpPr>
        <p:spPr>
          <a:xfrm>
            <a:off x="6705600" y="4572000"/>
            <a:ext cx="3276600" cy="369332"/>
          </a:xfrm>
          <a:prstGeom prst="rect">
            <a:avLst/>
          </a:prstGeom>
          <a:noFill/>
        </p:spPr>
        <p:txBody>
          <a:bodyPr wrap="square" rtlCol="0">
            <a:spAutoFit/>
          </a:bodyPr>
          <a:lstStyle/>
          <a:p>
            <a:r>
              <a:rPr lang="en-US" dirty="0" smtClean="0">
                <a:solidFill>
                  <a:schemeClr val="accent5">
                    <a:lumMod val="50000"/>
                  </a:schemeClr>
                </a:solidFill>
                <a:effectLst>
                  <a:outerShdw blurRad="75057" dist="38100" dir="5400000" sy="-20000" rotWithShape="0">
                    <a:prstClr val="black">
                      <a:alpha val="25000"/>
                    </a:prstClr>
                  </a:outerShdw>
                </a:effectLst>
                <a:latin typeface="Algerian" pitchFamily="82" charset="0"/>
              </a:rPr>
              <a:t>Hand held scanner </a:t>
            </a:r>
            <a:endParaRPr lang="en-US" dirty="0">
              <a:solidFill>
                <a:schemeClr val="accent5">
                  <a:lumMod val="50000"/>
                </a:schemeClr>
              </a:solidFill>
              <a:effectLst>
                <a:outerShdw blurRad="75057" dist="38100" dir="5400000" sy="-20000" rotWithShape="0">
                  <a:prstClr val="black">
                    <a:alpha val="25000"/>
                  </a:prstClr>
                </a:outerShdw>
              </a:effectLst>
              <a:latin typeface="Algerian" pitchFamily="82" charset="0"/>
            </a:endParaRPr>
          </a:p>
        </p:txBody>
      </p:sp>
      <p:cxnSp>
        <p:nvCxnSpPr>
          <p:cNvPr id="31" name="Straight Arrow Connector 30"/>
          <p:cNvCxnSpPr/>
          <p:nvPr/>
        </p:nvCxnSpPr>
        <p:spPr>
          <a:xfrm rot="5400000">
            <a:off x="7354094" y="5372100"/>
            <a:ext cx="837406" cy="794"/>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705600" y="5791200"/>
            <a:ext cx="2286000" cy="646331"/>
          </a:xfrm>
          <a:prstGeom prst="rect">
            <a:avLst/>
          </a:prstGeom>
          <a:noFill/>
        </p:spPr>
        <p:txBody>
          <a:bodyPr wrap="square" rtlCol="0">
            <a:spAutoFit/>
          </a:bodyPr>
          <a:lstStyle/>
          <a:p>
            <a:r>
              <a:rPr lang="en-US" dirty="0" smtClean="0">
                <a:solidFill>
                  <a:srgbClr val="C00000"/>
                </a:solidFill>
                <a:latin typeface="Algerian" pitchFamily="82" charset="0"/>
              </a:rPr>
              <a:t>Bar code reader</a:t>
            </a:r>
          </a:p>
          <a:p>
            <a:endParaRPr lang="en-US" dirty="0">
              <a:solidFill>
                <a:srgbClr val="C00000"/>
              </a:solidFill>
              <a:latin typeface="Algerian" pitchFamily="82" charset="0"/>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5">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lgerian" pitchFamily="82" charset="0"/>
              </a:rPr>
              <a:t>Bar code reader </a:t>
            </a:r>
            <a:endParaRPr lang="en-US" dirty="0">
              <a:solidFill>
                <a:schemeClr val="bg1"/>
              </a:solidFill>
              <a:latin typeface="Algerian" pitchFamily="82" charset="0"/>
            </a:endParaRPr>
          </a:p>
        </p:txBody>
      </p:sp>
      <p:sp>
        <p:nvSpPr>
          <p:cNvPr id="3" name="Content Placeholder 2"/>
          <p:cNvSpPr>
            <a:spLocks noGrp="1"/>
          </p:cNvSpPr>
          <p:nvPr>
            <p:ph sz="half" idx="1"/>
          </p:nvPr>
        </p:nvSpPr>
        <p:spPr/>
        <p:txBody>
          <a:bodyPr/>
          <a:lstStyle/>
          <a:p>
            <a:r>
              <a:rPr lang="en-US" dirty="0" smtClean="0">
                <a:solidFill>
                  <a:schemeClr val="bg1"/>
                </a:solidFill>
              </a:rPr>
              <a:t>Bar code reader are used to read the values printed on the product in form of vertical lines. Bar codes are recorded on the products by the manufacturers and usually carry the product number. </a:t>
            </a:r>
          </a:p>
        </p:txBody>
      </p:sp>
      <p:pic>
        <p:nvPicPr>
          <p:cNvPr id="5" name="Content Placeholder 4" descr="quet-ma-vach-di-dong.jpg"/>
          <p:cNvPicPr>
            <a:picLocks noGrp="1" noChangeAspect="1"/>
          </p:cNvPicPr>
          <p:nvPr>
            <p:ph sz="half" idx="2"/>
          </p:nvPr>
        </p:nvPicPr>
        <p:blipFill>
          <a:blip r:embed="rId3" cstate="print"/>
          <a:stretch>
            <a:fillRect/>
          </a:stretch>
        </p:blipFill>
        <p:spPr>
          <a:xfrm>
            <a:off x="5715000" y="3536316"/>
            <a:ext cx="3429000" cy="3321684"/>
          </a:xfrm>
        </p:spPr>
      </p:pic>
      <p:pic>
        <p:nvPicPr>
          <p:cNvPr id="6" name="Picture 5" descr="barscan_animation.gif"/>
          <p:cNvPicPr>
            <a:picLocks noChangeAspect="1"/>
          </p:cNvPicPr>
          <p:nvPr/>
        </p:nvPicPr>
        <p:blipFill>
          <a:blip r:embed="rId4" cstate="print"/>
          <a:stretch>
            <a:fillRect/>
          </a:stretch>
        </p:blipFill>
        <p:spPr>
          <a:xfrm>
            <a:off x="4419600" y="1219200"/>
            <a:ext cx="4495800" cy="2257425"/>
          </a:xfrm>
          <a:prstGeom prst="rect">
            <a:avLst/>
          </a:prstGeom>
        </p:spPr>
      </p:pic>
    </p:spTree>
  </p:cSld>
  <p:clrMapOvr>
    <a:masterClrMapping/>
  </p:clrMapOvr>
  <p:transition>
    <p:pull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sp>
        <p:nvSpPr>
          <p:cNvPr id="42" name="TextBox 41"/>
          <p:cNvSpPr txBox="1"/>
          <p:nvPr/>
        </p:nvSpPr>
        <p:spPr>
          <a:xfrm>
            <a:off x="3048000" y="3505200"/>
            <a:ext cx="1600200" cy="400110"/>
          </a:xfrm>
          <a:prstGeom prst="rect">
            <a:avLst/>
          </a:prstGeom>
          <a:noFill/>
        </p:spPr>
        <p:txBody>
          <a:bodyPr wrap="square" rtlCol="0">
            <a:spAutoFit/>
          </a:bodyPr>
          <a:lstStyle/>
          <a:p>
            <a:r>
              <a:rPr lang="en-US" sz="2000" dirty="0" smtClean="0">
                <a:latin typeface="Algerian" pitchFamily="82" charset="0"/>
              </a:rPr>
              <a:t>joystick</a:t>
            </a:r>
            <a:endParaRPr lang="en-US" sz="2000" dirty="0">
              <a:latin typeface="Algerian" pitchFamily="82" charset="0"/>
            </a:endParaRPr>
          </a:p>
        </p:txBody>
      </p:sp>
      <p:sp>
        <p:nvSpPr>
          <p:cNvPr id="43" name="TextBox 42"/>
          <p:cNvSpPr txBox="1"/>
          <p:nvPr/>
        </p:nvSpPr>
        <p:spPr>
          <a:xfrm>
            <a:off x="4419600" y="3124200"/>
            <a:ext cx="2286000" cy="400110"/>
          </a:xfrm>
          <a:prstGeom prst="rect">
            <a:avLst/>
          </a:prstGeom>
          <a:noFill/>
        </p:spPr>
        <p:txBody>
          <a:bodyPr wrap="square" rtlCol="0">
            <a:spAutoFit/>
          </a:bodyPr>
          <a:lstStyle/>
          <a:p>
            <a:r>
              <a:rPr lang="en-US" sz="2000" dirty="0" smtClean="0">
                <a:latin typeface="Algerian" pitchFamily="82" charset="0"/>
              </a:rPr>
              <a:t>Touch screen</a:t>
            </a:r>
            <a:endParaRPr lang="en-US" sz="2000" dirty="0">
              <a:latin typeface="Algerian" pitchFamily="82" charset="0"/>
            </a:endParaRPr>
          </a:p>
        </p:txBody>
      </p:sp>
      <p:sp>
        <p:nvSpPr>
          <p:cNvPr id="46" name="TextBox 45"/>
          <p:cNvSpPr txBox="1"/>
          <p:nvPr/>
        </p:nvSpPr>
        <p:spPr>
          <a:xfrm>
            <a:off x="6019800" y="3505200"/>
            <a:ext cx="1752600" cy="400110"/>
          </a:xfrm>
          <a:prstGeom prst="rect">
            <a:avLst/>
          </a:prstGeom>
          <a:noFill/>
        </p:spPr>
        <p:txBody>
          <a:bodyPr wrap="square" rtlCol="0">
            <a:spAutoFit/>
          </a:bodyPr>
          <a:lstStyle/>
          <a:p>
            <a:r>
              <a:rPr lang="en-US" sz="2000" dirty="0" smtClean="0">
                <a:latin typeface="Algerian" pitchFamily="82" charset="0"/>
              </a:rPr>
              <a:t>microphone</a:t>
            </a:r>
            <a:endParaRPr lang="en-US" sz="2000" dirty="0">
              <a:latin typeface="Algerian" pitchFamily="82" charset="0"/>
            </a:endParaRPr>
          </a:p>
        </p:txBody>
      </p:sp>
      <p:sp>
        <p:nvSpPr>
          <p:cNvPr id="48" name="TextBox 47"/>
          <p:cNvSpPr txBox="1"/>
          <p:nvPr/>
        </p:nvSpPr>
        <p:spPr>
          <a:xfrm>
            <a:off x="7772400" y="3124200"/>
            <a:ext cx="1371600" cy="400110"/>
          </a:xfrm>
          <a:prstGeom prst="rect">
            <a:avLst/>
          </a:prstGeom>
          <a:noFill/>
        </p:spPr>
        <p:txBody>
          <a:bodyPr wrap="square" rtlCol="0">
            <a:spAutoFit/>
          </a:bodyPr>
          <a:lstStyle/>
          <a:p>
            <a:r>
              <a:rPr lang="en-US" sz="2000" dirty="0" smtClean="0">
                <a:latin typeface="Algerian" pitchFamily="82" charset="0"/>
              </a:rPr>
              <a:t>scanner</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cxnSp>
        <p:nvCxnSpPr>
          <p:cNvPr id="61" name="Straight Arrow Connector 60"/>
          <p:cNvCxnSpPr/>
          <p:nvPr/>
        </p:nvCxnSpPr>
        <p:spPr>
          <a:xfrm rot="5400000">
            <a:off x="1752600" y="3657600"/>
            <a:ext cx="685800" cy="228600"/>
          </a:xfrm>
          <a:prstGeom prst="straightConnector1">
            <a:avLst/>
          </a:prstGeom>
          <a:ln>
            <a:solidFill>
              <a:schemeClr val="tx1"/>
            </a:solidFill>
            <a:tailEnd type="arrow"/>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209800" y="3429000"/>
            <a:ext cx="1143000" cy="1066800"/>
          </a:xfrm>
          <a:prstGeom prst="straightConnector1">
            <a:avLst/>
          </a:prstGeom>
          <a:ln>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43000" y="4114800"/>
            <a:ext cx="2590800" cy="646331"/>
          </a:xfrm>
          <a:prstGeom prst="rect">
            <a:avLst/>
          </a:prstGeom>
          <a:noFill/>
        </p:spPr>
        <p:txBody>
          <a:bodyPr wrap="square" rtlCol="0">
            <a:spAutoFit/>
          </a:bodyPr>
          <a:lstStyle/>
          <a:p>
            <a:r>
              <a:rPr lang="en-US" dirty="0" smtClean="0">
                <a:solidFill>
                  <a:schemeClr val="accent6">
                    <a:lumMod val="75000"/>
                  </a:schemeClr>
                </a:solidFill>
                <a:latin typeface="Algerian" pitchFamily="82" charset="0"/>
              </a:rPr>
              <a:t>Traditional</a:t>
            </a:r>
          </a:p>
          <a:p>
            <a:r>
              <a:rPr lang="en-US" dirty="0" smtClean="0">
                <a:solidFill>
                  <a:schemeClr val="accent6">
                    <a:lumMod val="75000"/>
                  </a:schemeClr>
                </a:solidFill>
                <a:latin typeface="Algerian" pitchFamily="82" charset="0"/>
              </a:rPr>
              <a:t> mouse</a:t>
            </a:r>
            <a:endParaRPr lang="en-US" dirty="0">
              <a:solidFill>
                <a:schemeClr val="accent6">
                  <a:lumMod val="75000"/>
                </a:schemeClr>
              </a:solidFill>
              <a:latin typeface="Algerian" pitchFamily="82" charset="0"/>
            </a:endParaRPr>
          </a:p>
        </p:txBody>
      </p:sp>
      <p:sp>
        <p:nvSpPr>
          <p:cNvPr id="64" name="TextBox 63"/>
          <p:cNvSpPr txBox="1"/>
          <p:nvPr/>
        </p:nvSpPr>
        <p:spPr>
          <a:xfrm>
            <a:off x="2895600" y="4495800"/>
            <a:ext cx="2057400" cy="369332"/>
          </a:xfrm>
          <a:prstGeom prst="rect">
            <a:avLst/>
          </a:prstGeom>
          <a:noFill/>
        </p:spPr>
        <p:txBody>
          <a:bodyPr wrap="square" rtlCol="0">
            <a:spAutoFit/>
          </a:bodyPr>
          <a:lstStyle/>
          <a:p>
            <a:r>
              <a:rPr lang="en-US" dirty="0" smtClean="0">
                <a:solidFill>
                  <a:schemeClr val="accent5">
                    <a:lumMod val="50000"/>
                  </a:schemeClr>
                </a:solidFill>
                <a:latin typeface="Algerian" pitchFamily="82" charset="0"/>
              </a:rPr>
              <a:t>Optical mouse</a:t>
            </a:r>
            <a:endParaRPr lang="en-US" dirty="0">
              <a:solidFill>
                <a:schemeClr val="accent5">
                  <a:lumMod val="50000"/>
                </a:schemeClr>
              </a:solidFill>
              <a:latin typeface="Algerian" pitchFamily="82" charset="0"/>
            </a:endParaRPr>
          </a:p>
        </p:txBody>
      </p:sp>
      <p:cxnSp>
        <p:nvCxnSpPr>
          <p:cNvPr id="65" name="Straight Arrow Connector 64"/>
          <p:cNvCxnSpPr/>
          <p:nvPr/>
        </p:nvCxnSpPr>
        <p:spPr>
          <a:xfrm rot="5400000">
            <a:off x="7696200" y="3581400"/>
            <a:ext cx="685800" cy="228600"/>
          </a:xfrm>
          <a:prstGeom prst="straightConnector1">
            <a:avLst/>
          </a:prstGeom>
          <a:ln>
            <a:solidFill>
              <a:schemeClr val="tx1"/>
            </a:solidFill>
            <a:tailEnd type="arrow"/>
          </a:ln>
          <a:effectLst>
            <a:glow rad="228600">
              <a:schemeClr val="bg2">
                <a:lumMod val="2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16200000" flipH="1">
            <a:off x="8001000" y="3657600"/>
            <a:ext cx="1219200" cy="609600"/>
          </a:xfrm>
          <a:prstGeom prst="straightConnector1">
            <a:avLst/>
          </a:prstGeom>
          <a:ln cmpd="dbl">
            <a:solidFill>
              <a:schemeClr val="tx1"/>
            </a:solidFill>
            <a:tailEnd type="arrow"/>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791200" y="4038600"/>
            <a:ext cx="2971800" cy="369332"/>
          </a:xfrm>
          <a:prstGeom prst="rect">
            <a:avLst/>
          </a:prstGeom>
          <a:noFill/>
        </p:spPr>
        <p:txBody>
          <a:bodyPr wrap="square" rtlCol="0">
            <a:spAutoFit/>
          </a:bodyPr>
          <a:lstStyle/>
          <a:p>
            <a:r>
              <a:rPr lang="en-US" dirty="0" smtClean="0">
                <a:latin typeface="Algerian" pitchFamily="82" charset="0"/>
              </a:rPr>
              <a:t>Flat bed scanner</a:t>
            </a:r>
            <a:endParaRPr lang="en-US" dirty="0">
              <a:latin typeface="Algerian" pitchFamily="82" charset="0"/>
            </a:endParaRPr>
          </a:p>
        </p:txBody>
      </p:sp>
      <p:sp>
        <p:nvSpPr>
          <p:cNvPr id="68" name="TextBox 67"/>
          <p:cNvSpPr txBox="1"/>
          <p:nvPr/>
        </p:nvSpPr>
        <p:spPr>
          <a:xfrm>
            <a:off x="6705600" y="4572000"/>
            <a:ext cx="3276600" cy="369332"/>
          </a:xfrm>
          <a:prstGeom prst="rect">
            <a:avLst/>
          </a:prstGeom>
          <a:noFill/>
        </p:spPr>
        <p:txBody>
          <a:bodyPr wrap="square" rtlCol="0">
            <a:spAutoFit/>
          </a:bodyPr>
          <a:lstStyle/>
          <a:p>
            <a:r>
              <a:rPr lang="en-US" dirty="0" smtClean="0">
                <a:solidFill>
                  <a:schemeClr val="accent5">
                    <a:lumMod val="50000"/>
                  </a:schemeClr>
                </a:solidFill>
                <a:effectLst>
                  <a:outerShdw blurRad="75057" dist="38100" dir="5400000" sy="-20000" rotWithShape="0">
                    <a:prstClr val="black">
                      <a:alpha val="25000"/>
                    </a:prstClr>
                  </a:outerShdw>
                </a:effectLst>
                <a:latin typeface="Algerian" pitchFamily="82" charset="0"/>
              </a:rPr>
              <a:t>Hand held scanner </a:t>
            </a:r>
            <a:endParaRPr lang="en-US" dirty="0">
              <a:solidFill>
                <a:schemeClr val="accent5">
                  <a:lumMod val="50000"/>
                </a:schemeClr>
              </a:solidFill>
              <a:effectLst>
                <a:outerShdw blurRad="75057" dist="38100" dir="5400000" sy="-20000" rotWithShape="0">
                  <a:prstClr val="black">
                    <a:alpha val="25000"/>
                  </a:prstClr>
                </a:outerShdw>
              </a:effectLst>
              <a:latin typeface="Algerian" pitchFamily="82" charset="0"/>
            </a:endParaRPr>
          </a:p>
        </p:txBody>
      </p:sp>
      <p:cxnSp>
        <p:nvCxnSpPr>
          <p:cNvPr id="31" name="Straight Arrow Connector 30"/>
          <p:cNvCxnSpPr/>
          <p:nvPr/>
        </p:nvCxnSpPr>
        <p:spPr>
          <a:xfrm rot="5400000">
            <a:off x="7354094" y="5372100"/>
            <a:ext cx="837406" cy="794"/>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705600" y="5791200"/>
            <a:ext cx="2286000" cy="369332"/>
          </a:xfrm>
          <a:prstGeom prst="rect">
            <a:avLst/>
          </a:prstGeom>
          <a:noFill/>
        </p:spPr>
        <p:txBody>
          <a:bodyPr wrap="square" rtlCol="0">
            <a:spAutoFit/>
          </a:bodyPr>
          <a:lstStyle/>
          <a:p>
            <a:r>
              <a:rPr lang="en-US" dirty="0" smtClean="0">
                <a:solidFill>
                  <a:srgbClr val="C00000"/>
                </a:solidFill>
                <a:latin typeface="Algerian" pitchFamily="82" charset="0"/>
              </a:rPr>
              <a:t>Bar code reader</a:t>
            </a:r>
            <a:endParaRPr lang="en-US" dirty="0">
              <a:solidFill>
                <a:srgbClr val="C00000"/>
              </a:solidFill>
              <a:latin typeface="Algerian" pitchFamily="82" charset="0"/>
            </a:endParaRPr>
          </a:p>
        </p:txBody>
      </p:sp>
    </p:spTree>
  </p:cSld>
  <p:clrMapOvr>
    <a:masterClrMapping/>
  </p:clrMapOvr>
  <p:transition>
    <p:wipe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0133.gif"/>
          <p:cNvPicPr>
            <a:picLocks noChangeAspect="1"/>
          </p:cNvPicPr>
          <p:nvPr/>
        </p:nvPicPr>
        <p:blipFill>
          <a:blip r:embed="rId2" cstate="print"/>
          <a:stretch>
            <a:fillRect/>
          </a:stretch>
        </p:blipFill>
        <p:spPr>
          <a:xfrm>
            <a:off x="228600" y="0"/>
            <a:ext cx="8763000" cy="6993274"/>
          </a:xfrm>
          <a:prstGeom prst="rect">
            <a:avLst/>
          </a:prstGeom>
          <a:effectLst>
            <a:glow rad="228600">
              <a:schemeClr val="accent5">
                <a:satMod val="175000"/>
                <a:alpha val="40000"/>
              </a:schemeClr>
            </a:glo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ox(in)">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amond(in)">
                                      <p:cBhvr>
                                        <p:cTn id="12" dur="2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0" y="4876800"/>
            <a:ext cx="4572000" cy="646331"/>
          </a:xfrm>
          <a:prstGeom prst="rect">
            <a:avLst/>
          </a:prstGeom>
        </p:spPr>
        <p:txBody>
          <a:bodyPr>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Tree>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NORMAL KEYBOARD</a:t>
            </a:r>
            <a:endParaRPr lang="en-US" dirty="0">
              <a:latin typeface="Algerian" pitchFamily="82" charset="0"/>
            </a:endParaRPr>
          </a:p>
        </p:txBody>
      </p:sp>
      <p:sp>
        <p:nvSpPr>
          <p:cNvPr id="3" name="Content Placeholder 2"/>
          <p:cNvSpPr>
            <a:spLocks noGrp="1"/>
          </p:cNvSpPr>
          <p:nvPr>
            <p:ph sz="half" idx="1"/>
          </p:nvPr>
        </p:nvSpPr>
        <p:spPr>
          <a:xfrm>
            <a:off x="457200" y="1371600"/>
            <a:ext cx="6248400" cy="4876800"/>
          </a:xfrm>
        </p:spPr>
        <p:txBody>
          <a:bodyPr>
            <a:normAutofit lnSpcReduction="10000"/>
          </a:bodyPr>
          <a:lstStyle/>
          <a:p>
            <a:r>
              <a:rPr lang="en-US" dirty="0" smtClean="0"/>
              <a:t>A normal keyboard has 101-104 keys which are distributed in five categories.</a:t>
            </a:r>
          </a:p>
          <a:p>
            <a:r>
              <a:rPr lang="en-US" dirty="0" smtClean="0"/>
              <a:t>Function keys                                                </a:t>
            </a:r>
            <a:r>
              <a:rPr lang="en-US" dirty="0" smtClean="0">
                <a:latin typeface="Lucida Handwriting" pitchFamily="66" charset="0"/>
              </a:rPr>
              <a:t>F1 to F12</a:t>
            </a:r>
          </a:p>
          <a:p>
            <a:r>
              <a:rPr lang="en-US" dirty="0" smtClean="0"/>
              <a:t>Alphanumeric keys                                       </a:t>
            </a:r>
            <a:r>
              <a:rPr lang="en-US" dirty="0" smtClean="0">
                <a:latin typeface="Lucida Handwriting" pitchFamily="66" charset="0"/>
              </a:rPr>
              <a:t>A-Z, a-z, 0-9</a:t>
            </a:r>
          </a:p>
          <a:p>
            <a:r>
              <a:rPr lang="en-US" dirty="0" smtClean="0"/>
              <a:t>Special keys                                                  </a:t>
            </a:r>
            <a:r>
              <a:rPr lang="en-US" dirty="0" smtClean="0">
                <a:latin typeface="Lucida Handwriting" pitchFamily="66" charset="0"/>
              </a:rPr>
              <a:t>Alt, Ctrl, Enter, Insert, Home, End, Esc </a:t>
            </a:r>
            <a:r>
              <a:rPr lang="en-US" dirty="0" smtClean="0"/>
              <a:t>etc.</a:t>
            </a:r>
          </a:p>
          <a:p>
            <a:r>
              <a:rPr lang="en-US" dirty="0" smtClean="0"/>
              <a:t>Numeric keypad                                            </a:t>
            </a:r>
            <a:r>
              <a:rPr lang="en-US" dirty="0" smtClean="0">
                <a:latin typeface="Lucida Handwriting" pitchFamily="66" charset="0"/>
              </a:rPr>
              <a:t>0-9,+,-,*,%,@ </a:t>
            </a:r>
            <a:r>
              <a:rPr lang="en-US" dirty="0" smtClean="0"/>
              <a:t>etc.</a:t>
            </a:r>
            <a:endParaRPr lang="en-US" dirty="0"/>
          </a:p>
        </p:txBody>
      </p:sp>
      <p:pic>
        <p:nvPicPr>
          <p:cNvPr id="5" name="Content Placeholder 4" descr="kb-russianblack.jpg"/>
          <p:cNvPicPr>
            <a:picLocks noGrp="1" noChangeAspect="1"/>
          </p:cNvPicPr>
          <p:nvPr>
            <p:ph sz="half" idx="2"/>
          </p:nvPr>
        </p:nvPicPr>
        <p:blipFill>
          <a:blip r:embed="rId3" cstate="print"/>
          <a:stretch>
            <a:fillRect/>
          </a:stretch>
        </p:blipFill>
        <p:spPr>
          <a:xfrm rot="19744710">
            <a:off x="4448518" y="4115723"/>
            <a:ext cx="4589267" cy="1682731"/>
          </a:xfrm>
        </p:spPr>
      </p:pic>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25 3.38575E-6 L 3.33333E-6 3.38575E-6 " pathEditMode="relative" rAng="0" ptsTypes="AA">
                                      <p:cBhvr>
                                        <p:cTn id="6" dur="2000" fill="hold"/>
                                        <p:tgtEl>
                                          <p:spTgt spid="60">
                                            <p:txEl>
                                              <p:pRg st="0" end="0"/>
                                            </p:txEl>
                                          </p:spTgt>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EFD1">
                <a:alpha val="0"/>
              </a:srgbClr>
            </a:gs>
            <a:gs pos="64999">
              <a:srgbClr val="F0EBD5"/>
            </a:gs>
            <a:gs pos="100000">
              <a:srgbClr val="D1C39F"/>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MULTIMEDIA KEYBOARD</a:t>
            </a:r>
            <a:endParaRPr lang="en-US" dirty="0">
              <a:latin typeface="Algerian" pitchFamily="82" charset="0"/>
            </a:endParaRPr>
          </a:p>
        </p:txBody>
      </p:sp>
      <p:sp>
        <p:nvSpPr>
          <p:cNvPr id="3" name="Content Placeholder 2"/>
          <p:cNvSpPr>
            <a:spLocks noGrp="1"/>
          </p:cNvSpPr>
          <p:nvPr>
            <p:ph sz="half" idx="1"/>
          </p:nvPr>
        </p:nvSpPr>
        <p:spPr>
          <a:xfrm>
            <a:off x="457200" y="1600200"/>
            <a:ext cx="3810000" cy="4525963"/>
          </a:xfrm>
        </p:spPr>
        <p:txBody>
          <a:bodyPr/>
          <a:lstStyle/>
          <a:p>
            <a:r>
              <a:rPr lang="en-US" dirty="0" smtClean="0"/>
              <a:t>Multimedia keyboard has some additional keys to operate multimedia operations like volume up, volume down, play, pause, stop etc.</a:t>
            </a:r>
            <a:endParaRPr lang="en-US" dirty="0"/>
          </a:p>
        </p:txBody>
      </p:sp>
      <p:pic>
        <p:nvPicPr>
          <p:cNvPr id="5" name="Content Placeholder 4" descr="Computer-Multimedia-Keyboard-KB2608.jpg"/>
          <p:cNvPicPr>
            <a:picLocks noGrp="1" noChangeAspect="1"/>
          </p:cNvPicPr>
          <p:nvPr>
            <p:ph sz="half" idx="2"/>
          </p:nvPr>
        </p:nvPicPr>
        <p:blipFill>
          <a:blip r:embed="rId2" cstate="print"/>
          <a:stretch>
            <a:fillRect/>
          </a:stretch>
        </p:blipFill>
        <p:spPr>
          <a:xfrm>
            <a:off x="3657600" y="4038600"/>
            <a:ext cx="4724400" cy="2297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ty106u.jpg"/>
          <p:cNvPicPr>
            <a:picLocks noChangeAspect="1"/>
          </p:cNvPicPr>
          <p:nvPr/>
        </p:nvPicPr>
        <p:blipFill>
          <a:blip r:embed="rId3" cstate="print"/>
          <a:stretch>
            <a:fillRect/>
          </a:stretch>
        </p:blipFill>
        <p:spPr>
          <a:xfrm>
            <a:off x="4495800" y="1036320"/>
            <a:ext cx="4191000" cy="2634343"/>
          </a:xfrm>
          <a:prstGeom prst="rect">
            <a:avLst/>
          </a:prstGeom>
        </p:spPr>
      </p:pic>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1143000"/>
          </a:xfrm>
        </p:spPr>
        <p:txBody>
          <a:bodyPr>
            <a:normAutofit/>
          </a:bodyPr>
          <a:lstStyle/>
          <a:p>
            <a:r>
              <a:rPr lang="en-US" sz="5400" u="sng" dirty="0" smtClean="0">
                <a:latin typeface="Algerian" pitchFamily="82" charset="0"/>
              </a:rPr>
              <a:t>Input devices</a:t>
            </a:r>
            <a:endParaRPr lang="en-US" sz="5400" u="sng" dirty="0">
              <a:latin typeface="Algerian" pitchFamily="82" charset="0"/>
            </a:endParaRPr>
          </a:p>
        </p:txBody>
      </p:sp>
      <p:cxnSp>
        <p:nvCxnSpPr>
          <p:cNvPr id="8" name="Straight Connector 7"/>
          <p:cNvCxnSpPr/>
          <p:nvPr/>
        </p:nvCxnSpPr>
        <p:spPr>
          <a:xfrm>
            <a:off x="457200" y="2286000"/>
            <a:ext cx="7924800" cy="0"/>
          </a:xfrm>
          <a:prstGeom prst="line">
            <a:avLst/>
          </a:prstGeom>
          <a:ln>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p:cNvCxnSpPr>
          <p:nvPr/>
        </p:nvCxnSpPr>
        <p:spPr>
          <a:xfrm rot="5400000">
            <a:off x="4152900" y="1866900"/>
            <a:ext cx="838200" cy="1588"/>
          </a:xfrm>
          <a:prstGeom prst="line">
            <a:avLst/>
          </a:prstGeom>
          <a:ln>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3194"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9632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1714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124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4762897" y="2704703"/>
            <a:ext cx="838200"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6172200" y="2895600"/>
            <a:ext cx="1219994" cy="794"/>
          </a:xfrm>
          <a:prstGeom prst="straightConnector1">
            <a:avLst/>
          </a:prstGeom>
          <a:ln>
            <a:solidFill>
              <a:schemeClr val="tx1"/>
            </a:solidFill>
            <a:tailEnd type="arrow"/>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3505200"/>
            <a:ext cx="1905000" cy="400110"/>
          </a:xfrm>
          <a:prstGeom prst="rect">
            <a:avLst/>
          </a:prstGeom>
          <a:noFill/>
          <a:effectLst>
            <a:glow rad="228600">
              <a:schemeClr val="accent4">
                <a:satMod val="175000"/>
                <a:alpha val="40000"/>
              </a:schemeClr>
            </a:glow>
          </a:effectLst>
        </p:spPr>
        <p:txBody>
          <a:bodyPr wrap="square" rtlCol="0">
            <a:spAutoFit/>
          </a:bodyPr>
          <a:lstStyle/>
          <a:p>
            <a:r>
              <a:rPr lang="en-US" sz="2000" dirty="0" smtClean="0">
                <a:latin typeface="Algerian" pitchFamily="82" charset="0"/>
              </a:rPr>
              <a:t>keyboard</a:t>
            </a:r>
            <a:endParaRPr lang="en-US" sz="2000" dirty="0">
              <a:latin typeface="Algerian" pitchFamily="82" charset="0"/>
            </a:endParaRPr>
          </a:p>
        </p:txBody>
      </p:sp>
      <p:sp>
        <p:nvSpPr>
          <p:cNvPr id="41" name="TextBox 40"/>
          <p:cNvSpPr txBox="1"/>
          <p:nvPr/>
        </p:nvSpPr>
        <p:spPr>
          <a:xfrm>
            <a:off x="1524000" y="3124200"/>
            <a:ext cx="2057400" cy="461665"/>
          </a:xfrm>
          <a:prstGeom prst="rect">
            <a:avLst/>
          </a:prstGeom>
          <a:noFill/>
        </p:spPr>
        <p:txBody>
          <a:bodyPr wrap="square" rtlCol="0">
            <a:spAutoFit/>
          </a:bodyPr>
          <a:lstStyle/>
          <a:p>
            <a:r>
              <a:rPr lang="en-US" sz="2400" dirty="0" smtClean="0">
                <a:latin typeface="Algerian" pitchFamily="82" charset="0"/>
              </a:rPr>
              <a:t>mouse</a:t>
            </a:r>
            <a:endParaRPr lang="en-US" sz="2400" dirty="0">
              <a:latin typeface="Algerian" pitchFamily="82" charset="0"/>
            </a:endParaRPr>
          </a:p>
        </p:txBody>
      </p:sp>
      <p:cxnSp>
        <p:nvCxnSpPr>
          <p:cNvPr id="52" name="Straight Arrow Connector 51"/>
          <p:cNvCxnSpPr/>
          <p:nvPr/>
        </p:nvCxnSpPr>
        <p:spPr>
          <a:xfrm rot="5400000">
            <a:off x="-38100" y="4229100"/>
            <a:ext cx="990600" cy="304800"/>
          </a:xfrm>
          <a:prstGeom prst="straightConnector1">
            <a:avLst/>
          </a:prstGeom>
          <a:ln>
            <a:solidFill>
              <a:schemeClr val="tx1"/>
            </a:solidFill>
            <a:tailEnd type="arrow"/>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457200" y="4038600"/>
            <a:ext cx="1143000" cy="838200"/>
          </a:xfrm>
          <a:prstGeom prst="straightConnector1">
            <a:avLst/>
          </a:prstGeom>
          <a:ln>
            <a:solidFill>
              <a:schemeClr val="tx1"/>
            </a:solidFill>
            <a:tailEnd type="arrow"/>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5029200"/>
            <a:ext cx="1447800" cy="646331"/>
          </a:xfrm>
          <a:prstGeom prst="rect">
            <a:avLst/>
          </a:prstGeom>
          <a:noFill/>
        </p:spPr>
        <p:txBody>
          <a:bodyPr wrap="square" rtlCol="0">
            <a:spAutoFit/>
          </a:bodyPr>
          <a:lstStyle/>
          <a:p>
            <a:r>
              <a:rPr lang="en-US" dirty="0" smtClean="0">
                <a:solidFill>
                  <a:schemeClr val="accent2">
                    <a:lumMod val="75000"/>
                  </a:schemeClr>
                </a:solidFill>
                <a:latin typeface="Algerian" pitchFamily="82" charset="0"/>
              </a:rPr>
              <a:t>Normal</a:t>
            </a:r>
          </a:p>
          <a:p>
            <a:r>
              <a:rPr lang="en-US" dirty="0" smtClean="0">
                <a:solidFill>
                  <a:schemeClr val="accent2">
                    <a:lumMod val="75000"/>
                  </a:schemeClr>
                </a:solidFill>
                <a:latin typeface="Algerian" pitchFamily="82" charset="0"/>
              </a:rPr>
              <a:t>keyboard</a:t>
            </a:r>
            <a:endParaRPr lang="en-US" dirty="0">
              <a:solidFill>
                <a:schemeClr val="accent2">
                  <a:lumMod val="75000"/>
                </a:schemeClr>
              </a:solidFill>
              <a:latin typeface="Algerian" pitchFamily="82" charset="0"/>
            </a:endParaRPr>
          </a:p>
        </p:txBody>
      </p:sp>
      <p:sp>
        <p:nvSpPr>
          <p:cNvPr id="60" name="TextBox 59"/>
          <p:cNvSpPr txBox="1"/>
          <p:nvPr/>
        </p:nvSpPr>
        <p:spPr>
          <a:xfrm>
            <a:off x="1295400" y="5029201"/>
            <a:ext cx="3200400" cy="369332"/>
          </a:xfrm>
          <a:prstGeom prst="rect">
            <a:avLst/>
          </a:prstGeom>
          <a:noFill/>
        </p:spPr>
        <p:txBody>
          <a:bodyPr wrap="square" rtlCol="0">
            <a:spAutoFit/>
          </a:bodyPr>
          <a:lstStyle/>
          <a:p>
            <a:r>
              <a:rPr lang="en-US" dirty="0" smtClean="0">
                <a:solidFill>
                  <a:schemeClr val="accent4">
                    <a:lumMod val="50000"/>
                  </a:schemeClr>
                </a:solidFill>
                <a:latin typeface="Algerian" pitchFamily="82" charset="0"/>
              </a:rPr>
              <a:t>Multimedia keyboard</a:t>
            </a:r>
            <a:endParaRPr lang="en-US" dirty="0">
              <a:solidFill>
                <a:schemeClr val="accent4">
                  <a:lumMod val="50000"/>
                </a:schemeClr>
              </a:solidFill>
              <a:latin typeface="Algerian" pitchFamily="82"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 calcmode="lin" valueType="num">
                                      <p:cBhvr additive="base">
                                        <p:cTn id="7"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855</Words>
  <Application>Microsoft Office PowerPoint</Application>
  <PresentationFormat>On-screen Show (4:3)</PresentationFormat>
  <Paragraphs>216</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Input Devices</vt:lpstr>
      <vt:lpstr>Slide 2</vt:lpstr>
      <vt:lpstr>KEYBOARD</vt:lpstr>
      <vt:lpstr>Input devices</vt:lpstr>
      <vt:lpstr>Input devices</vt:lpstr>
      <vt:lpstr>NORMAL KEYBOARD</vt:lpstr>
      <vt:lpstr>Input devices</vt:lpstr>
      <vt:lpstr>MULTIMEDIA KEYBOARD</vt:lpstr>
      <vt:lpstr>Input devices</vt:lpstr>
      <vt:lpstr>MOUSE</vt:lpstr>
      <vt:lpstr>Input devices</vt:lpstr>
      <vt:lpstr>TRADITIONAL MOUSE</vt:lpstr>
      <vt:lpstr>Input devices</vt:lpstr>
      <vt:lpstr>OPTICAL MOUSE</vt:lpstr>
      <vt:lpstr>Input devices</vt:lpstr>
      <vt:lpstr>Input devices</vt:lpstr>
      <vt:lpstr>JOYSTICK</vt:lpstr>
      <vt:lpstr>Input devices</vt:lpstr>
      <vt:lpstr>Input devices</vt:lpstr>
      <vt:lpstr>TOUCH SCREEN</vt:lpstr>
      <vt:lpstr>Input devices</vt:lpstr>
      <vt:lpstr>Input devices</vt:lpstr>
      <vt:lpstr>MICROPHONE</vt:lpstr>
      <vt:lpstr>Input devices</vt:lpstr>
      <vt:lpstr>Input devices</vt:lpstr>
      <vt:lpstr>SCANNER</vt:lpstr>
      <vt:lpstr>Input devices</vt:lpstr>
      <vt:lpstr>FLAT BED SCANNER</vt:lpstr>
      <vt:lpstr>Input devices</vt:lpstr>
      <vt:lpstr>Input devices</vt:lpstr>
      <vt:lpstr>Bar code reader </vt:lpstr>
      <vt:lpstr>Input devices</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dc:title>
  <dc:creator>Acer</dc:creator>
  <cp:lastModifiedBy>SWINDER SINGH</cp:lastModifiedBy>
  <cp:revision>39</cp:revision>
  <dcterms:created xsi:type="dcterms:W3CDTF">2014-02-03T23:42:41Z</dcterms:created>
  <dcterms:modified xsi:type="dcterms:W3CDTF">2014-02-22T12:50:59Z</dcterms:modified>
</cp:coreProperties>
</file>